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699" r:id="rId5"/>
    <p:sldMasterId id="2147483711" r:id="rId6"/>
  </p:sldMasterIdLst>
  <p:notesMasterIdLst>
    <p:notesMasterId r:id="rId19"/>
  </p:notesMasterIdLst>
  <p:sldIdLst>
    <p:sldId id="278" r:id="rId7"/>
    <p:sldId id="283" r:id="rId8"/>
    <p:sldId id="284" r:id="rId9"/>
    <p:sldId id="285" r:id="rId10"/>
    <p:sldId id="257" r:id="rId11"/>
    <p:sldId id="282" r:id="rId12"/>
    <p:sldId id="281" r:id="rId13"/>
    <p:sldId id="271" r:id="rId14"/>
    <p:sldId id="288" r:id="rId15"/>
    <p:sldId id="290" r:id="rId16"/>
    <p:sldId id="291" r:id="rId17"/>
    <p:sldId id="289" r:id="rId18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753B5-8B5C-4220-B1D1-AE63B5B6F73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26318-8B2F-481E-8A8E-F8A3CB9A3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7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3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A1F9D-A974-40DB-A999-1BCB87B07587}" type="slidenum"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63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85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471488"/>
            <a:ext cx="4191000" cy="2359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469555" y="2987168"/>
            <a:ext cx="3756438" cy="2829949"/>
          </a:xfrm>
          <a:prstGeom prst="rect">
            <a:avLst/>
          </a:prstGeom>
        </p:spPr>
        <p:txBody>
          <a:bodyPr lIns="62754" tIns="62754" rIns="62754" bIns="6275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620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0F86-54C0-47C7-8399-A1B5B9E0C13E}" type="datetime1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9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4DD9-E489-40ED-87E2-7723B3E3A0A3}" type="datetime1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9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BBDA-9E22-470F-BAD2-7018AF2A0281}" type="datetime1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6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0083"/>
            <a:ext cx="2844800" cy="372535"/>
          </a:xfrm>
          <a:prstGeom prst="rect">
            <a:avLst/>
          </a:prstGeom>
        </p:spPr>
        <p:txBody>
          <a:bodyPr anchor="ctr"/>
          <a:lstStyle>
            <a:lvl1pPr algn="r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1330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24CD-2B95-4564-ABB7-2513389052A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6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24CD-2B95-4564-ABB7-2513389052A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5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24CD-2B95-4564-ABB7-2513389052A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85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24CD-2B95-4564-ABB7-2513389052A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41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24CD-2B95-4564-ABB7-2513389052A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36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24CD-2B95-4564-ABB7-2513389052A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34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24CD-2B95-4564-ABB7-2513389052A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8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B58-ACE3-4D4B-B8CC-CA100F1B0859}" type="datetime1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98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24CD-2B95-4564-ABB7-2513389052A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5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24CD-2B95-4564-ABB7-2513389052A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575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24CD-2B95-4564-ABB7-2513389052A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94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24CD-2B95-4564-ABB7-2513389052A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68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647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7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496329"/>
            <a:ext cx="9496425" cy="220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1" y="455142"/>
            <a:ext cx="1717966" cy="6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7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496329"/>
            <a:ext cx="9496425" cy="2203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1" y="455142"/>
            <a:ext cx="1717966" cy="6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440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0715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5611-2CB5-4C75-9DA7-537316430097}" type="datetime1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497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0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5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03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69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07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18B0-4F9B-4ED9-A23E-6A37B117D3E9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78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52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16" y="496330"/>
            <a:ext cx="8951784" cy="207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6" y="455141"/>
            <a:ext cx="2290617" cy="6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68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16" y="496330"/>
            <a:ext cx="8951784" cy="207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6" y="455141"/>
            <a:ext cx="2290617" cy="6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2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3AC9-282D-47E5-8956-074EDF2FCA8A}" type="datetime1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787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914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0715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45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28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195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1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40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389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44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BE160-D601-4412-8186-B61F4F59F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A40A5EB-0441-47CB-913F-D4F8F9763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D85185-A1BE-48A3-A276-5622B316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4129-B24D-4927-B37C-B511D65192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914057-5678-4D4B-9A5B-9A7220F8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DDC2C2-309D-401F-8084-EC5F7950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F106-51B6-4B03-BD37-EE91413A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78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799260-1638-4A79-9429-B317DA34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CF74F0-3FE5-4120-973B-F204E2F2F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68E30D-024A-4EC5-909B-BFF67D37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4129-B24D-4927-B37C-B511D65192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BCFE78-5044-4A4B-A8EF-C609659B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C95EC8-5DAF-4CB5-BE61-E731AD43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F106-51B6-4B03-BD37-EE91413A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8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0D4F-1919-4A23-8A99-3ABA9A93CC34}" type="datetime1">
              <a:rPr lang="ru-RU" smtClean="0"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88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0E30BD-6EAF-4165-B7BC-1CD6D176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FA72F0D-B03A-4CDD-90FE-7EBCD466F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47DDF1-852D-40A4-8610-C8A86236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4129-B24D-4927-B37C-B511D65192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4E8CD0-513F-4A34-BD0C-01B26900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ABB1EA-1C19-4BE4-A768-752AE8C4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F106-51B6-4B03-BD37-EE91413A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160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0C5132-4933-4E78-9169-A8853109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D017D6-7F36-4AAA-9489-CF9B7FEBC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A14967-2D9A-44D7-A947-707881877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4E34E4-22D5-4E8F-B434-619B61D4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4129-B24D-4927-B37C-B511D65192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D6E431A-0040-494E-8ACB-300968B4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6A57644-FF43-46BF-8BAA-D967BD82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F106-51B6-4B03-BD37-EE91413A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37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74BF05-B790-4034-85D9-E7C798DC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9ADBDE-5FE6-4845-B9B4-EAD765867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DF63C83-646F-4CF9-A996-37D5932D0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A32C6E6-7238-47ED-98C9-315599048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602CC92-B790-4019-9086-7C7C5F1C8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0B80850-67B1-4419-9BC6-E8FE2B79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4129-B24D-4927-B37C-B511D65192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1B6F3C6-5EB3-43BE-AC77-A20CD404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EA51627-9854-49C4-B1DA-578345B5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F106-51B6-4B03-BD37-EE91413A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9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26E406-C9D6-4313-AA45-0109C1C7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03521A7-C9D6-4480-8399-4D1D45B7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4129-B24D-4927-B37C-B511D65192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5B29889-D03F-444E-90D5-846EC512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E14FEF7-CA6D-4245-B2E7-5DE18701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F106-51B6-4B03-BD37-EE91413A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830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E93EFA4-434A-4582-AAE1-85C62A18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4129-B24D-4927-B37C-B511D65192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463AE34-746C-41A8-8531-F6136B7B7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AD660A-473B-4F77-A44D-ADD9C871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F106-51B6-4B03-BD37-EE91413A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46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5127F2-C456-40A4-824F-48A84569A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3EF9E8-1265-4757-A3E2-0D5B8D410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14E3477-7DB6-48F7-BE1D-50EAD46A7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DC1BD79-08D7-483C-ACBF-9876EB2A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4129-B24D-4927-B37C-B511D65192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EA46689-030B-406E-A4E7-E4E37A6A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0ADFA0-0052-4CFF-A4DE-9B91AF53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F106-51B6-4B03-BD37-EE91413A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637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50136E-D907-4FBF-8774-2F1EEA24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8A86EC9-7DDA-4019-B39A-2DFA0593F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5B06624-084B-4172-8C2A-AD42C8DDF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30738FE-E792-4FA1-B9BD-4A204F05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4129-B24D-4927-B37C-B511D65192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F736FE-1DD9-4033-A141-6E5ED2C34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3C6BFD-7EBC-4E49-9037-74474CB7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F106-51B6-4B03-BD37-EE91413A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697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75948B-42A6-4E25-9A7C-2BDD97A5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67CADC2-D88E-4F9E-A490-E24ADFF30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B52920-BEDE-4926-9B81-479014D5B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4129-B24D-4927-B37C-B511D65192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025333-D321-46F3-8755-E959347E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BF6115-38FA-47B9-B859-AE311843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F106-51B6-4B03-BD37-EE91413A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266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A60136D-D80B-4F70-A78D-8FA6799C0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24E68D-44A6-4673-9D4E-A87ED2FDB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EF90B6-B8CE-4251-82E1-3AFC137E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4129-B24D-4927-B37C-B511D65192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573B62-B138-4CD6-84A8-77A194D9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BF75EE-161A-457C-9617-685BCBA5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F106-51B6-4B03-BD37-EE91413A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14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6933"/>
            </a:lvl1pPr>
            <a:lvl2pPr lvl="1" algn="ctr">
              <a:spcBef>
                <a:spcPts val="0"/>
              </a:spcBef>
              <a:buSzPct val="100000"/>
              <a:defRPr sz="6933"/>
            </a:lvl2pPr>
            <a:lvl3pPr lvl="2" algn="ctr">
              <a:spcBef>
                <a:spcPts val="0"/>
              </a:spcBef>
              <a:buSzPct val="100000"/>
              <a:defRPr sz="6933"/>
            </a:lvl3pPr>
            <a:lvl4pPr lvl="3" algn="ctr">
              <a:spcBef>
                <a:spcPts val="0"/>
              </a:spcBef>
              <a:buSzPct val="100000"/>
              <a:defRPr sz="6933"/>
            </a:lvl4pPr>
            <a:lvl5pPr lvl="4" algn="ctr">
              <a:spcBef>
                <a:spcPts val="0"/>
              </a:spcBef>
              <a:buSzPct val="100000"/>
              <a:defRPr sz="6933"/>
            </a:lvl5pPr>
            <a:lvl6pPr lvl="5" algn="ctr">
              <a:spcBef>
                <a:spcPts val="0"/>
              </a:spcBef>
              <a:buSzPct val="100000"/>
              <a:defRPr sz="6933"/>
            </a:lvl6pPr>
            <a:lvl7pPr lvl="6" algn="ctr">
              <a:spcBef>
                <a:spcPts val="0"/>
              </a:spcBef>
              <a:buSzPct val="100000"/>
              <a:defRPr sz="6933"/>
            </a:lvl7pPr>
            <a:lvl8pPr lvl="7" algn="ctr">
              <a:spcBef>
                <a:spcPts val="0"/>
              </a:spcBef>
              <a:buSzPct val="100000"/>
              <a:defRPr sz="6933"/>
            </a:lvl8pPr>
            <a:lvl9pPr lvl="8" algn="ctr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>
                <a:solidFill>
                  <a:srgbClr val="000000"/>
                </a:solidFill>
              </a:rPr>
              <a:pPr/>
              <a:t>‹#›</a:t>
            </a:fld>
            <a:endParaRPr lang="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1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A6B3-3CCA-45A5-BCCC-E3D35E5F18C4}" type="datetime1">
              <a:rPr lang="ru-RU" smtClean="0"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622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>
                <a:solidFill>
                  <a:srgbClr val="000000"/>
                </a:solidFill>
              </a:rPr>
              <a:pPr/>
              <a:t>‹#›</a:t>
            </a:fld>
            <a:endParaRPr lang="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427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1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>
                <a:solidFill>
                  <a:srgbClr val="000000"/>
                </a:solidFill>
              </a:rPr>
              <a:pPr/>
              <a:t>‹#›</a:t>
            </a:fld>
            <a:endParaRPr lang="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406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>
                <a:solidFill>
                  <a:srgbClr val="000000"/>
                </a:solidFill>
              </a:rPr>
              <a:pPr/>
              <a:t>‹#›</a:t>
            </a:fld>
            <a:endParaRPr lang="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675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>
                <a:solidFill>
                  <a:srgbClr val="000000"/>
                </a:solidFill>
              </a:rPr>
              <a:pPr/>
              <a:t>‹#›</a:t>
            </a:fld>
            <a:endParaRPr lang="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445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>
                <a:solidFill>
                  <a:srgbClr val="000000"/>
                </a:solidFill>
              </a:rPr>
              <a:pPr/>
              <a:t>‹#›</a:t>
            </a:fld>
            <a:endParaRPr lang="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228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>
                <a:solidFill>
                  <a:srgbClr val="000000"/>
                </a:solidFill>
              </a:rPr>
              <a:pPr/>
              <a:t>‹#›</a:t>
            </a:fld>
            <a:endParaRPr lang="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102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>
                <a:solidFill>
                  <a:srgbClr val="000000"/>
                </a:solidFill>
              </a:rPr>
              <a:pPr/>
              <a:t>‹#›</a:t>
            </a:fld>
            <a:endParaRPr lang="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603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>
                <a:solidFill>
                  <a:srgbClr val="000000"/>
                </a:solidFill>
              </a:rPr>
              <a:pPr/>
              <a:t>‹#›</a:t>
            </a:fld>
            <a:endParaRPr lang="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988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>
                <a:solidFill>
                  <a:srgbClr val="000000"/>
                </a:solidFill>
              </a:rPr>
              <a:pPr/>
              <a:t>‹#›</a:t>
            </a:fld>
            <a:endParaRPr lang="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7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D2F3-14FD-490E-9984-D8548A942203}" type="datetime1">
              <a:rPr lang="ru-RU" smtClean="0"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A7F1-7685-4704-9450-C9759646962C}" type="datetime1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1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96EF-12CE-41BF-A512-17AAFFBBF028}" type="datetime1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48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9AA95-D71E-4778-9218-BAA852019A45}" type="datetime1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8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C24CD-2B95-4564-ABB7-2513389052A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4ADA-4D0D-4A78-945D-19A6119A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1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D9D3-9904-8C48-8E03-01760A1D8F8D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9076-EACD-6F48-A38F-1CEDAE6B1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6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EA0D9D3-9904-8C48-8E03-01760A1D8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699076-EACD-6F48-A38F-1CEDAE6B1D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9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BBAA74-0DA5-45F3-BD97-09283FA7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1AFA71-E3E5-440E-82C9-C4F2399DB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A729A5-0D36-4FD8-93D9-231CA4D2C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4129-B24D-4927-B37C-B511D65192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8ED34C-1604-4CEC-BAD6-EC3F9E0F4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684776-D474-4E7F-A5AB-8CC5BDF57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F106-51B6-4B03-BD37-EE91413A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7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ru" sz="1333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333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3949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18" Type="http://schemas.openxmlformats.org/officeDocument/2006/relationships/image" Target="../media/image99.png"/><Relationship Id="rId3" Type="http://schemas.openxmlformats.org/officeDocument/2006/relationships/image" Target="../media/image2.svg"/><Relationship Id="rId21" Type="http://schemas.openxmlformats.org/officeDocument/2006/relationships/image" Target="../media/image18.svg"/><Relationship Id="rId7" Type="http://schemas.openxmlformats.org/officeDocument/2006/relationships/image" Target="../media/image6.svg"/><Relationship Id="rId12" Type="http://schemas.openxmlformats.org/officeDocument/2006/relationships/image" Target="../media/image95.png"/><Relationship Id="rId17" Type="http://schemas.openxmlformats.org/officeDocument/2006/relationships/image" Target="../media/image14.svg"/><Relationship Id="rId2" Type="http://schemas.openxmlformats.org/officeDocument/2006/relationships/image" Target="../media/image90.png"/><Relationship Id="rId16" Type="http://schemas.openxmlformats.org/officeDocument/2006/relationships/image" Target="../media/image98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2.png"/><Relationship Id="rId11" Type="http://schemas.openxmlformats.org/officeDocument/2006/relationships/image" Target="../media/image10.svg"/><Relationship Id="rId24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23" Type="http://schemas.openxmlformats.org/officeDocument/2006/relationships/image" Target="../media/image11.png"/><Relationship Id="rId10" Type="http://schemas.openxmlformats.org/officeDocument/2006/relationships/image" Target="../media/image94.png"/><Relationship Id="rId19" Type="http://schemas.openxmlformats.org/officeDocument/2006/relationships/image" Target="../media/image16.svg"/><Relationship Id="rId4" Type="http://schemas.openxmlformats.org/officeDocument/2006/relationships/image" Target="../media/image91.png"/><Relationship Id="rId9" Type="http://schemas.openxmlformats.org/officeDocument/2006/relationships/image" Target="../media/image8.svg"/><Relationship Id="rId14" Type="http://schemas.openxmlformats.org/officeDocument/2006/relationships/image" Target="../media/image97.png"/><Relationship Id="rId22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1.png"/><Relationship Id="rId5" Type="http://schemas.openxmlformats.org/officeDocument/2006/relationships/image" Target="../media/image103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kirillova@exportcenter.ru" TargetMode="Externa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8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png"/><Relationship Id="rId50" Type="http://schemas.openxmlformats.org/officeDocument/2006/relationships/image" Target="../media/image68.png"/><Relationship Id="rId55" Type="http://schemas.openxmlformats.org/officeDocument/2006/relationships/image" Target="../media/image73.png"/><Relationship Id="rId63" Type="http://schemas.openxmlformats.org/officeDocument/2006/relationships/image" Target="../media/image8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9" Type="http://schemas.openxmlformats.org/officeDocument/2006/relationships/image" Target="../media/image47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3" Type="http://schemas.openxmlformats.org/officeDocument/2006/relationships/image" Target="../media/image71.png"/><Relationship Id="rId58" Type="http://schemas.openxmlformats.org/officeDocument/2006/relationships/image" Target="../media/image76.png"/><Relationship Id="rId66" Type="http://schemas.openxmlformats.org/officeDocument/2006/relationships/image" Target="../media/image11.png"/><Relationship Id="rId5" Type="http://schemas.openxmlformats.org/officeDocument/2006/relationships/image" Target="../media/image23.png"/><Relationship Id="rId61" Type="http://schemas.openxmlformats.org/officeDocument/2006/relationships/image" Target="../media/image79.png"/><Relationship Id="rId19" Type="http://schemas.openxmlformats.org/officeDocument/2006/relationships/image" Target="../media/image3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56" Type="http://schemas.openxmlformats.org/officeDocument/2006/relationships/image" Target="../media/image74.png"/><Relationship Id="rId64" Type="http://schemas.openxmlformats.org/officeDocument/2006/relationships/image" Target="../media/image82.png"/><Relationship Id="rId8" Type="http://schemas.openxmlformats.org/officeDocument/2006/relationships/image" Target="../media/image26.png"/><Relationship Id="rId51" Type="http://schemas.openxmlformats.org/officeDocument/2006/relationships/image" Target="../media/image69.png"/><Relationship Id="rId3" Type="http://schemas.openxmlformats.org/officeDocument/2006/relationships/image" Target="../media/image21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59" Type="http://schemas.openxmlformats.org/officeDocument/2006/relationships/image" Target="../media/image77.png"/><Relationship Id="rId67" Type="http://schemas.openxmlformats.org/officeDocument/2006/relationships/image" Target="../media/image10.png"/><Relationship Id="rId20" Type="http://schemas.openxmlformats.org/officeDocument/2006/relationships/image" Target="../media/image38.png"/><Relationship Id="rId41" Type="http://schemas.openxmlformats.org/officeDocument/2006/relationships/image" Target="../media/image59.png"/><Relationship Id="rId54" Type="http://schemas.openxmlformats.org/officeDocument/2006/relationships/image" Target="../media/image72.png"/><Relationship Id="rId62" Type="http://schemas.openxmlformats.org/officeDocument/2006/relationships/image" Target="../media/image8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png"/><Relationship Id="rId57" Type="http://schemas.openxmlformats.org/officeDocument/2006/relationships/image" Target="../media/image75.png"/><Relationship Id="rId10" Type="http://schemas.openxmlformats.org/officeDocument/2006/relationships/image" Target="../media/image28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52" Type="http://schemas.openxmlformats.org/officeDocument/2006/relationships/image" Target="../media/image70.png"/><Relationship Id="rId60" Type="http://schemas.openxmlformats.org/officeDocument/2006/relationships/image" Target="../media/image78.png"/><Relationship Id="rId65" Type="http://schemas.openxmlformats.org/officeDocument/2006/relationships/image" Target="../media/image8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Изображение 3" descr="Изображение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03484"/>
            <a:ext cx="3501291" cy="1626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Изображение 4" descr="Изображение 4"/>
          <p:cNvPicPr>
            <a:picLocks noChangeAspect="1"/>
          </p:cNvPicPr>
          <p:nvPr/>
        </p:nvPicPr>
        <p:blipFill>
          <a:blip r:embed="rId3">
            <a:extLst/>
          </a:blip>
          <a:srcRect l="66731" r="24501"/>
          <a:stretch>
            <a:fillRect/>
          </a:stretch>
        </p:blipFill>
        <p:spPr>
          <a:xfrm rot="5400000">
            <a:off x="5707381" y="-280666"/>
            <a:ext cx="777231" cy="12192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15"/>
          <p:cNvSpPr txBox="1"/>
          <p:nvPr/>
        </p:nvSpPr>
        <p:spPr>
          <a:xfrm>
            <a:off x="1563078" y="2399015"/>
            <a:ext cx="10417908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05214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ЛОГИСТИЧЕСКАЯ ПОДДЕРЖКА РОССИЙСКОГО ЭКСПОРТА.</a:t>
            </a:r>
          </a:p>
          <a:p>
            <a:pPr lvl="0"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СЕРВИСЫ И ВОЗМОЖНОСТИ ДЛЯ ГРУЗООТПРАВИТЕЛЕЙ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521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  <a:p>
            <a:pPr lvl="0" algn="ctr">
              <a:defRPr/>
            </a:pPr>
            <a:endParaRPr lang="ru-RU" dirty="0" smtClean="0"/>
          </a:p>
          <a:p>
            <a:pPr lvl="0" algn="ctr">
              <a:defRPr/>
            </a:pPr>
            <a:r>
              <a:rPr lang="ru-RU" dirty="0" smtClean="0"/>
              <a:t>КИРИЛЛОВА </a:t>
            </a:r>
            <a:r>
              <a:rPr lang="ru-RU" dirty="0"/>
              <a:t>АЛЕВТИНА ГРИГОРЬЕВНА</a:t>
            </a:r>
          </a:p>
          <a:p>
            <a:pPr lvl="0" algn="ctr">
              <a:defRPr/>
            </a:pPr>
            <a:r>
              <a:rPr lang="ru-RU" dirty="0"/>
              <a:t>РУКОВОДИТЕЛЬ ПРОЕКТА ПО РАЗВИТИЮ ЭКСПОРТНОЙ ЛОГИСТИКИ</a:t>
            </a:r>
          </a:p>
          <a:p>
            <a:pPr lvl="0" algn="ctr">
              <a:defRPr/>
            </a:pPr>
            <a:r>
              <a:rPr lang="ru-RU" dirty="0"/>
              <a:t>АО «РОССИЙСКИЙ ЭКСПОРТНЫЙ ЦЕНТР»,</a:t>
            </a:r>
          </a:p>
          <a:p>
            <a:pPr lvl="0" algn="ctr">
              <a:defRPr/>
            </a:pPr>
            <a:r>
              <a:rPr lang="ru-RU" dirty="0"/>
              <a:t>ДОКТОР ТЕХНИЧЕСКИХ НАУК, ПРОФЕССОР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5214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5214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5214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125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9AFD3C-BFEC-41CD-AF55-B694B8E6C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122" y="347783"/>
            <a:ext cx="8655258" cy="65074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Цифровая система «Логистический калькулятор»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Платформа онлайн-заявки экспортной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логистики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B2904A-27C6-4C65-A94A-82DC7459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240" y="1299099"/>
            <a:ext cx="9774807" cy="10514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Логистический калькулятор» предназначен для облегчения российским экспортерам процесса планирования операций экспортной логистики, а также повышения доступности транспортно-логистического сервиса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средних и малых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экспортеров.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следующем этапе запланирована работа системы в формате исполнения онлайн заявки экспортера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87AD3C3E-BA8C-457A-804D-24BF162A6BF9}"/>
              </a:ext>
            </a:extLst>
          </p:cNvPr>
          <p:cNvSpPr txBox="1">
            <a:spLocks/>
          </p:cNvSpPr>
          <p:nvPr/>
        </p:nvSpPr>
        <p:spPr>
          <a:xfrm>
            <a:off x="4972605" y="2716455"/>
            <a:ext cx="2554736" cy="11361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100" b="1" dirty="0">
                <a:solidFill>
                  <a:prstClr val="black"/>
                </a:solidFill>
              </a:rPr>
              <a:t>Данные о грузе, упаковке, тоннаже, единовременной партии товара, желаемом транспортном средстве и оборудовании, пункты погрузки и разгрузки, промежуточные точки маршрута, необходимые сопутствующие услуги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="" xmlns:a16="http://schemas.microsoft.com/office/drawing/2014/main" id="{4647D10F-1391-47A5-8A95-99112DF62585}"/>
              </a:ext>
            </a:extLst>
          </p:cNvPr>
          <p:cNvSpPr/>
          <p:nvPr/>
        </p:nvSpPr>
        <p:spPr>
          <a:xfrm>
            <a:off x="4951285" y="3623133"/>
            <a:ext cx="2258568" cy="3657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2" descr="Калькулятор">
            <a:extLst>
              <a:ext uri="{FF2B5EF4-FFF2-40B4-BE49-F238E27FC236}">
                <a16:creationId xmlns="" xmlns:a16="http://schemas.microsoft.com/office/drawing/2014/main" id="{51835DF5-1667-463F-911B-3BE115291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7770" y="3161361"/>
            <a:ext cx="914400" cy="914400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25FE392C-06EB-4C94-A0E4-41514E72BFF2}"/>
              </a:ext>
            </a:extLst>
          </p:cNvPr>
          <p:cNvSpPr txBox="1">
            <a:spLocks/>
          </p:cNvSpPr>
          <p:nvPr/>
        </p:nvSpPr>
        <p:spPr>
          <a:xfrm>
            <a:off x="8145589" y="3156789"/>
            <a:ext cx="1177200" cy="5774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prstClr val="black"/>
                </a:solidFill>
              </a:rPr>
              <a:t>Индикативная ставка и сроки доставки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="" xmlns:a16="http://schemas.microsoft.com/office/drawing/2014/main" id="{11B423FE-03EF-49C1-9019-D02DC74C8D0F}"/>
              </a:ext>
            </a:extLst>
          </p:cNvPr>
          <p:cNvSpPr/>
          <p:nvPr/>
        </p:nvSpPr>
        <p:spPr>
          <a:xfrm>
            <a:off x="8225599" y="3655137"/>
            <a:ext cx="947688" cy="3657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 descr="Грузовик">
            <a:extLst>
              <a:ext uri="{FF2B5EF4-FFF2-40B4-BE49-F238E27FC236}">
                <a16:creationId xmlns="" xmlns:a16="http://schemas.microsoft.com/office/drawing/2014/main" id="{31D8F690-D70E-407D-979A-9445F514FE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4247" y="5194593"/>
            <a:ext cx="914400" cy="914400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55CBA50C-7E6E-4ED4-8661-321DEB766D89}"/>
              </a:ext>
            </a:extLst>
          </p:cNvPr>
          <p:cNvGrpSpPr/>
          <p:nvPr/>
        </p:nvGrpSpPr>
        <p:grpSpPr>
          <a:xfrm>
            <a:off x="9234849" y="3230481"/>
            <a:ext cx="1134618" cy="1100138"/>
            <a:chOff x="6316980" y="2834068"/>
            <a:chExt cx="1384554" cy="1384554"/>
          </a:xfrm>
        </p:grpSpPr>
        <p:pic>
          <p:nvPicPr>
            <p:cNvPr id="19" name="Рисунок 18" descr="Ноутбук">
              <a:extLst>
                <a:ext uri="{FF2B5EF4-FFF2-40B4-BE49-F238E27FC236}">
                  <a16:creationId xmlns="" xmlns:a16="http://schemas.microsoft.com/office/drawing/2014/main" id="{1B2582E1-C105-41A9-87D0-3EB731DCD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16980" y="2834068"/>
              <a:ext cx="1384554" cy="1384554"/>
            </a:xfrm>
            <a:prstGeom prst="rect">
              <a:avLst/>
            </a:prstGeom>
          </p:spPr>
        </p:pic>
        <p:pic>
          <p:nvPicPr>
            <p:cNvPr id="20" name="Рисунок 19" descr="Фабрика">
              <a:extLst>
                <a:ext uri="{FF2B5EF4-FFF2-40B4-BE49-F238E27FC236}">
                  <a16:creationId xmlns="" xmlns:a16="http://schemas.microsoft.com/office/drawing/2014/main" id="{8159F0F4-71F9-4B35-B097-CE96EDD1A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36308" y="3316033"/>
              <a:ext cx="420624" cy="420624"/>
            </a:xfrm>
            <a:prstGeom prst="rect">
              <a:avLst/>
            </a:prstGeom>
          </p:spPr>
        </p:pic>
      </p:grp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09F3DF39-B7DA-4291-9A2A-B3DBE0F94EC8}"/>
              </a:ext>
            </a:extLst>
          </p:cNvPr>
          <p:cNvSpPr txBox="1">
            <a:spLocks/>
          </p:cNvSpPr>
          <p:nvPr/>
        </p:nvSpPr>
        <p:spPr>
          <a:xfrm>
            <a:off x="9271044" y="4144270"/>
            <a:ext cx="1596390" cy="257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prstClr val="black"/>
                </a:solidFill>
              </a:rPr>
              <a:t>Личный кабинет экспортера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="" xmlns:a16="http://schemas.microsoft.com/office/drawing/2014/main" id="{2C13117A-283A-4A24-86AB-47DFB55B9647}"/>
              </a:ext>
            </a:extLst>
          </p:cNvPr>
          <p:cNvSpPr txBox="1">
            <a:spLocks/>
          </p:cNvSpPr>
          <p:nvPr/>
        </p:nvSpPr>
        <p:spPr>
          <a:xfrm>
            <a:off x="7307770" y="4063664"/>
            <a:ext cx="1078992" cy="2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prstClr val="black"/>
                </a:solidFill>
              </a:rPr>
              <a:t>Калькулятор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FAF2EEBC-4246-40B5-BCDC-A5DE6C3118F1}"/>
              </a:ext>
            </a:extLst>
          </p:cNvPr>
          <p:cNvGrpSpPr/>
          <p:nvPr/>
        </p:nvGrpSpPr>
        <p:grpSpPr>
          <a:xfrm rot="5400000">
            <a:off x="11097205" y="4786503"/>
            <a:ext cx="648009" cy="397642"/>
            <a:chOff x="7935973" y="3526726"/>
            <a:chExt cx="1208407" cy="3657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Стрелка: вправо 22">
              <a:extLst>
                <a:ext uri="{FF2B5EF4-FFF2-40B4-BE49-F238E27FC236}">
                  <a16:creationId xmlns="" xmlns:a16="http://schemas.microsoft.com/office/drawing/2014/main" id="{A6C326C9-A694-4709-9E42-3FDE61C7A75C}"/>
                </a:ext>
              </a:extLst>
            </p:cNvPr>
            <p:cNvSpPr/>
            <p:nvPr/>
          </p:nvSpPr>
          <p:spPr>
            <a:xfrm>
              <a:off x="8696959" y="3526726"/>
              <a:ext cx="447421" cy="36576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AD85CA84-09D4-43CB-82AF-2B32582C8E5D}"/>
                </a:ext>
              </a:extLst>
            </p:cNvPr>
            <p:cNvSpPr/>
            <p:nvPr/>
          </p:nvSpPr>
          <p:spPr>
            <a:xfrm>
              <a:off x="8316467" y="3625101"/>
              <a:ext cx="299215" cy="1795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213C4087-2A76-4974-91EF-77D3890AF40B}"/>
                </a:ext>
              </a:extLst>
            </p:cNvPr>
            <p:cNvSpPr/>
            <p:nvPr/>
          </p:nvSpPr>
          <p:spPr>
            <a:xfrm>
              <a:off x="7935973" y="3628661"/>
              <a:ext cx="299215" cy="1795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Объект 2">
            <a:extLst>
              <a:ext uri="{FF2B5EF4-FFF2-40B4-BE49-F238E27FC236}">
                <a16:creationId xmlns="" xmlns:a16="http://schemas.microsoft.com/office/drawing/2014/main" id="{B6AD7B8A-4986-4FCA-B4B5-2D4108B44DA3}"/>
              </a:ext>
            </a:extLst>
          </p:cNvPr>
          <p:cNvSpPr txBox="1">
            <a:spLocks/>
          </p:cNvSpPr>
          <p:nvPr/>
        </p:nvSpPr>
        <p:spPr>
          <a:xfrm>
            <a:off x="10271718" y="3113804"/>
            <a:ext cx="963066" cy="439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prstClr val="black"/>
                </a:solidFill>
              </a:rPr>
              <a:t>Фильтр по ключевым критериям</a:t>
            </a:r>
          </a:p>
        </p:txBody>
      </p:sp>
      <p:pic>
        <p:nvPicPr>
          <p:cNvPr id="38" name="Рисунок 37" descr="Контракт">
            <a:extLst>
              <a:ext uri="{FF2B5EF4-FFF2-40B4-BE49-F238E27FC236}">
                <a16:creationId xmlns="" xmlns:a16="http://schemas.microsoft.com/office/drawing/2014/main" id="{AFFA57E5-97C8-4B72-BE96-BC9F988688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05915" y="3425034"/>
            <a:ext cx="848109" cy="848109"/>
          </a:xfrm>
          <a:prstGeom prst="rect">
            <a:avLst/>
          </a:prstGeom>
        </p:spPr>
      </p:pic>
      <p:sp>
        <p:nvSpPr>
          <p:cNvPr id="40" name="Объект 2">
            <a:extLst>
              <a:ext uri="{FF2B5EF4-FFF2-40B4-BE49-F238E27FC236}">
                <a16:creationId xmlns="" xmlns:a16="http://schemas.microsoft.com/office/drawing/2014/main" id="{73E0FEDC-E31B-4D1E-942E-4D828D4318B1}"/>
              </a:ext>
            </a:extLst>
          </p:cNvPr>
          <p:cNvSpPr txBox="1">
            <a:spLocks/>
          </p:cNvSpPr>
          <p:nvPr/>
        </p:nvSpPr>
        <p:spPr>
          <a:xfrm>
            <a:off x="11025149" y="4238607"/>
            <a:ext cx="914400" cy="277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prstClr val="black"/>
                </a:solidFill>
              </a:rPr>
              <a:t>Заявка на перевозку</a:t>
            </a: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="" xmlns:a16="http://schemas.microsoft.com/office/drawing/2014/main" id="{695E9FDA-3F3C-48EC-9A92-77B703D682E8}"/>
              </a:ext>
            </a:extLst>
          </p:cNvPr>
          <p:cNvSpPr/>
          <p:nvPr/>
        </p:nvSpPr>
        <p:spPr>
          <a:xfrm>
            <a:off x="10366789" y="3674452"/>
            <a:ext cx="707458" cy="31080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3" name="Рисунок 42" descr="Грузовик">
            <a:extLst>
              <a:ext uri="{FF2B5EF4-FFF2-40B4-BE49-F238E27FC236}">
                <a16:creationId xmlns="" xmlns:a16="http://schemas.microsoft.com/office/drawing/2014/main" id="{87C47105-E5DE-4089-AE22-4508D338DB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9120" y="4430825"/>
            <a:ext cx="602395" cy="602395"/>
          </a:xfrm>
          <a:prstGeom prst="rect">
            <a:avLst/>
          </a:prstGeom>
        </p:spPr>
      </p:pic>
      <p:pic>
        <p:nvPicPr>
          <p:cNvPr id="44" name="Рисунок 43" descr="Грузовик">
            <a:extLst>
              <a:ext uri="{FF2B5EF4-FFF2-40B4-BE49-F238E27FC236}">
                <a16:creationId xmlns="" xmlns:a16="http://schemas.microsoft.com/office/drawing/2014/main" id="{BD573D10-946A-49F4-83C4-97EEE0C0DB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6521" y="4621776"/>
            <a:ext cx="602395" cy="602395"/>
          </a:xfrm>
          <a:prstGeom prst="rect">
            <a:avLst/>
          </a:prstGeom>
        </p:spPr>
      </p:pic>
      <p:sp>
        <p:nvSpPr>
          <p:cNvPr id="48" name="Объект 2">
            <a:extLst>
              <a:ext uri="{FF2B5EF4-FFF2-40B4-BE49-F238E27FC236}">
                <a16:creationId xmlns="" xmlns:a16="http://schemas.microsoft.com/office/drawing/2014/main" id="{1AD51B73-F0A8-495A-B651-09ABDC01DC28}"/>
              </a:ext>
            </a:extLst>
          </p:cNvPr>
          <p:cNvSpPr txBox="1">
            <a:spLocks/>
          </p:cNvSpPr>
          <p:nvPr/>
        </p:nvSpPr>
        <p:spPr>
          <a:xfrm>
            <a:off x="3917939" y="5108597"/>
            <a:ext cx="1231202" cy="419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prstClr val="black"/>
                </a:solidFill>
              </a:rPr>
              <a:t>Одобренный логистический оператор</a:t>
            </a:r>
          </a:p>
        </p:txBody>
      </p:sp>
      <p:sp>
        <p:nvSpPr>
          <p:cNvPr id="49" name="Стрелка: вправо 48">
            <a:extLst>
              <a:ext uri="{FF2B5EF4-FFF2-40B4-BE49-F238E27FC236}">
                <a16:creationId xmlns="" xmlns:a16="http://schemas.microsoft.com/office/drawing/2014/main" id="{101C0014-9EE1-43BB-ABD6-AB608D28196E}"/>
              </a:ext>
            </a:extLst>
          </p:cNvPr>
          <p:cNvSpPr/>
          <p:nvPr/>
        </p:nvSpPr>
        <p:spPr>
          <a:xfrm rot="19313486">
            <a:off x="6380418" y="4384457"/>
            <a:ext cx="792590" cy="25266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Объект 2">
            <a:extLst>
              <a:ext uri="{FF2B5EF4-FFF2-40B4-BE49-F238E27FC236}">
                <a16:creationId xmlns="" xmlns:a16="http://schemas.microsoft.com/office/drawing/2014/main" id="{D019E933-37DA-4DD7-A01A-384C3892B72A}"/>
              </a:ext>
            </a:extLst>
          </p:cNvPr>
          <p:cNvSpPr txBox="1">
            <a:spLocks/>
          </p:cNvSpPr>
          <p:nvPr/>
        </p:nvSpPr>
        <p:spPr>
          <a:xfrm>
            <a:off x="5919810" y="3936233"/>
            <a:ext cx="1045285" cy="430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prstClr val="black"/>
                </a:solidFill>
              </a:rPr>
              <a:t>Загрузка в калькулятор</a:t>
            </a:r>
          </a:p>
        </p:txBody>
      </p:sp>
      <p:sp>
        <p:nvSpPr>
          <p:cNvPr id="51" name="Объект 2">
            <a:extLst>
              <a:ext uri="{FF2B5EF4-FFF2-40B4-BE49-F238E27FC236}">
                <a16:creationId xmlns="" xmlns:a16="http://schemas.microsoft.com/office/drawing/2014/main" id="{FD19AB5F-7C41-403D-A002-F427330C9126}"/>
              </a:ext>
            </a:extLst>
          </p:cNvPr>
          <p:cNvSpPr txBox="1">
            <a:spLocks/>
          </p:cNvSpPr>
          <p:nvPr/>
        </p:nvSpPr>
        <p:spPr>
          <a:xfrm>
            <a:off x="2109174" y="4556083"/>
            <a:ext cx="1145512" cy="419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prstClr val="black"/>
                </a:solidFill>
              </a:rPr>
              <a:t>РЭЦ</a:t>
            </a:r>
          </a:p>
        </p:txBody>
      </p:sp>
      <p:sp>
        <p:nvSpPr>
          <p:cNvPr id="52" name="Объект 2">
            <a:extLst>
              <a:ext uri="{FF2B5EF4-FFF2-40B4-BE49-F238E27FC236}">
                <a16:creationId xmlns="" xmlns:a16="http://schemas.microsoft.com/office/drawing/2014/main" id="{5FE11C2A-ED72-473E-AC17-BC702CEC62D2}"/>
              </a:ext>
            </a:extLst>
          </p:cNvPr>
          <p:cNvSpPr txBox="1">
            <a:spLocks/>
          </p:cNvSpPr>
          <p:nvPr/>
        </p:nvSpPr>
        <p:spPr>
          <a:xfrm>
            <a:off x="331426" y="3902833"/>
            <a:ext cx="1019787" cy="99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prstClr val="black"/>
                </a:solidFill>
              </a:rPr>
              <a:t>Экспортер</a:t>
            </a:r>
          </a:p>
        </p:txBody>
      </p:sp>
      <p:sp>
        <p:nvSpPr>
          <p:cNvPr id="53" name="Объект 2">
            <a:extLst>
              <a:ext uri="{FF2B5EF4-FFF2-40B4-BE49-F238E27FC236}">
                <a16:creationId xmlns="" xmlns:a16="http://schemas.microsoft.com/office/drawing/2014/main" id="{D00DCBDF-838C-4B29-82C2-E0383CA7FE0A}"/>
              </a:ext>
            </a:extLst>
          </p:cNvPr>
          <p:cNvSpPr txBox="1">
            <a:spLocks/>
          </p:cNvSpPr>
          <p:nvPr/>
        </p:nvSpPr>
        <p:spPr>
          <a:xfrm>
            <a:off x="283956" y="5050826"/>
            <a:ext cx="1825217" cy="477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prstClr val="black"/>
                </a:solidFill>
              </a:rPr>
              <a:t>Логистический оператор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="" xmlns:a16="http://schemas.microsoft.com/office/drawing/2014/main" id="{5E805AD1-9B87-460D-8927-5CBDDD978ECE}"/>
              </a:ext>
            </a:extLst>
          </p:cNvPr>
          <p:cNvSpPr txBox="1">
            <a:spLocks/>
          </p:cNvSpPr>
          <p:nvPr/>
        </p:nvSpPr>
        <p:spPr>
          <a:xfrm>
            <a:off x="7445181" y="5476614"/>
            <a:ext cx="1321717" cy="268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prstClr val="black"/>
                </a:solidFill>
              </a:rPr>
              <a:t>Компания разработчик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="" xmlns:a16="http://schemas.microsoft.com/office/drawing/2014/main" id="{1C130522-C1DD-4F0A-9719-40C5DCA02D18}"/>
              </a:ext>
            </a:extLst>
          </p:cNvPr>
          <p:cNvSpPr txBox="1">
            <a:spLocks/>
          </p:cNvSpPr>
          <p:nvPr/>
        </p:nvSpPr>
        <p:spPr>
          <a:xfrm>
            <a:off x="1411073" y="2672663"/>
            <a:ext cx="1533399" cy="1197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prstClr val="black"/>
                </a:solidFill>
              </a:rPr>
              <a:t>Регистрация и аккредитация логистических операторов и экспортеров, подписание соглашений</a:t>
            </a:r>
          </a:p>
        </p:txBody>
      </p:sp>
      <p:sp>
        <p:nvSpPr>
          <p:cNvPr id="60" name="Стрелка: круговая 59">
            <a:extLst>
              <a:ext uri="{FF2B5EF4-FFF2-40B4-BE49-F238E27FC236}">
                <a16:creationId xmlns="" xmlns:a16="http://schemas.microsoft.com/office/drawing/2014/main" id="{D8B5B2E1-96E9-485B-8CF6-F4C75C020A72}"/>
              </a:ext>
            </a:extLst>
          </p:cNvPr>
          <p:cNvSpPr/>
          <p:nvPr/>
        </p:nvSpPr>
        <p:spPr>
          <a:xfrm rot="5400000" flipV="1">
            <a:off x="1419726" y="2916705"/>
            <a:ext cx="1058399" cy="1564088"/>
          </a:xfrm>
          <a:prstGeom prst="circularArrow">
            <a:avLst>
              <a:gd name="adj1" fmla="val 12500"/>
              <a:gd name="adj2" fmla="val 1037804"/>
              <a:gd name="adj3" fmla="val 20457681"/>
              <a:gd name="adj4" fmla="val 16986975"/>
              <a:gd name="adj5" fmla="val 125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9" name="Стрелка: круговая 68">
            <a:extLst>
              <a:ext uri="{FF2B5EF4-FFF2-40B4-BE49-F238E27FC236}">
                <a16:creationId xmlns="" xmlns:a16="http://schemas.microsoft.com/office/drawing/2014/main" id="{9D620747-8104-4CA8-8602-40437B152860}"/>
              </a:ext>
            </a:extLst>
          </p:cNvPr>
          <p:cNvSpPr/>
          <p:nvPr/>
        </p:nvSpPr>
        <p:spPr>
          <a:xfrm rot="5400000" flipH="1" flipV="1">
            <a:off x="1492126" y="3896787"/>
            <a:ext cx="931089" cy="1567542"/>
          </a:xfrm>
          <a:prstGeom prst="circularArrow">
            <a:avLst>
              <a:gd name="adj1" fmla="val 12500"/>
              <a:gd name="adj2" fmla="val 1037804"/>
              <a:gd name="adj3" fmla="val 20457681"/>
              <a:gd name="adj4" fmla="val 16986975"/>
              <a:gd name="adj5" fmla="val 125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71" name="Рисунок 70" descr="Фабрика">
            <a:extLst>
              <a:ext uri="{FF2B5EF4-FFF2-40B4-BE49-F238E27FC236}">
                <a16:creationId xmlns="" xmlns:a16="http://schemas.microsoft.com/office/drawing/2014/main" id="{8465545D-6BE4-44ED-8CDB-A0897612DF7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635" y="3006841"/>
            <a:ext cx="653682" cy="653682"/>
          </a:xfrm>
          <a:prstGeom prst="rect">
            <a:avLst/>
          </a:prstGeom>
        </p:spPr>
      </p:pic>
      <p:pic>
        <p:nvPicPr>
          <p:cNvPr id="72" name="Рисунок 71" descr="Грузовик">
            <a:extLst>
              <a:ext uri="{FF2B5EF4-FFF2-40B4-BE49-F238E27FC236}">
                <a16:creationId xmlns="" xmlns:a16="http://schemas.microsoft.com/office/drawing/2014/main" id="{462819A1-7B17-4C5A-A4E3-7ACC741E96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840" y="4203921"/>
            <a:ext cx="603320" cy="603320"/>
          </a:xfrm>
          <a:prstGeom prst="rect">
            <a:avLst/>
          </a:prstGeom>
        </p:spPr>
      </p:pic>
      <p:pic>
        <p:nvPicPr>
          <p:cNvPr id="73" name="Рисунок 72" descr="Фабрика">
            <a:extLst>
              <a:ext uri="{FF2B5EF4-FFF2-40B4-BE49-F238E27FC236}">
                <a16:creationId xmlns="" xmlns:a16="http://schemas.microsoft.com/office/drawing/2014/main" id="{6B5DF0E4-E52C-4529-9EF7-B5364DC712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107" y="3206930"/>
            <a:ext cx="653682" cy="653682"/>
          </a:xfrm>
          <a:prstGeom prst="rect">
            <a:avLst/>
          </a:prstGeom>
        </p:spPr>
      </p:pic>
      <p:pic>
        <p:nvPicPr>
          <p:cNvPr id="74" name="Рисунок 73" descr="Грузовик">
            <a:extLst>
              <a:ext uri="{FF2B5EF4-FFF2-40B4-BE49-F238E27FC236}">
                <a16:creationId xmlns="" xmlns:a16="http://schemas.microsoft.com/office/drawing/2014/main" id="{522E9917-75F5-400D-99FD-85B4A07317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427" y="4403431"/>
            <a:ext cx="603320" cy="603320"/>
          </a:xfrm>
          <a:prstGeom prst="rect">
            <a:avLst/>
          </a:prstGeom>
        </p:spPr>
      </p:pic>
      <p:sp>
        <p:nvSpPr>
          <p:cNvPr id="75" name="Стрелка: вправо 74">
            <a:extLst>
              <a:ext uri="{FF2B5EF4-FFF2-40B4-BE49-F238E27FC236}">
                <a16:creationId xmlns="" xmlns:a16="http://schemas.microsoft.com/office/drawing/2014/main" id="{9B4AD79D-76AD-4C24-A54E-1FCEAE20640F}"/>
              </a:ext>
            </a:extLst>
          </p:cNvPr>
          <p:cNvSpPr/>
          <p:nvPr/>
        </p:nvSpPr>
        <p:spPr>
          <a:xfrm rot="16200000">
            <a:off x="7501011" y="4569323"/>
            <a:ext cx="583380" cy="21850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6" name="Рисунок 75" descr="Значок сотрудника">
            <a:extLst>
              <a:ext uri="{FF2B5EF4-FFF2-40B4-BE49-F238E27FC236}">
                <a16:creationId xmlns="" xmlns:a16="http://schemas.microsoft.com/office/drawing/2014/main" id="{62291AEC-566A-4D24-A482-54EBCEC9C74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54561" y="4944735"/>
            <a:ext cx="530487" cy="530487"/>
          </a:xfrm>
          <a:prstGeom prst="rect">
            <a:avLst/>
          </a:prstGeom>
        </p:spPr>
      </p:pic>
      <p:pic>
        <p:nvPicPr>
          <p:cNvPr id="77" name="Рисунок 76" descr="Компьютер">
            <a:extLst>
              <a:ext uri="{FF2B5EF4-FFF2-40B4-BE49-F238E27FC236}">
                <a16:creationId xmlns="" xmlns:a16="http://schemas.microsoft.com/office/drawing/2014/main" id="{E4B0C41D-1860-43B9-867A-BA983AF5233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0326" y="4983677"/>
            <a:ext cx="591428" cy="591428"/>
          </a:xfrm>
          <a:prstGeom prst="rect">
            <a:avLst/>
          </a:prstGeom>
        </p:spPr>
      </p:pic>
      <p:pic>
        <p:nvPicPr>
          <p:cNvPr id="78" name="Рисунок 77" descr="Портфель">
            <a:extLst>
              <a:ext uri="{FF2B5EF4-FFF2-40B4-BE49-F238E27FC236}">
                <a16:creationId xmlns="" xmlns:a16="http://schemas.microsoft.com/office/drawing/2014/main" id="{34C3166E-6044-43E5-8D0D-E97A112B36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49314" y="3734235"/>
            <a:ext cx="914400" cy="914400"/>
          </a:xfrm>
          <a:prstGeom prst="rect">
            <a:avLst/>
          </a:prstGeom>
        </p:spPr>
      </p:pic>
      <p:pic>
        <p:nvPicPr>
          <p:cNvPr id="82" name="Рисунок 81" descr="Список">
            <a:extLst>
              <a:ext uri="{FF2B5EF4-FFF2-40B4-BE49-F238E27FC236}">
                <a16:creationId xmlns="" xmlns:a16="http://schemas.microsoft.com/office/drawing/2014/main" id="{6878F227-D9ED-46DE-B1C7-DD66FACD57E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69896" y="4496864"/>
            <a:ext cx="602322" cy="602322"/>
          </a:xfrm>
          <a:prstGeom prst="rect">
            <a:avLst/>
          </a:prstGeom>
        </p:spPr>
      </p:pic>
      <p:sp>
        <p:nvSpPr>
          <p:cNvPr id="83" name="Объект 2">
            <a:extLst>
              <a:ext uri="{FF2B5EF4-FFF2-40B4-BE49-F238E27FC236}">
                <a16:creationId xmlns="" xmlns:a16="http://schemas.microsoft.com/office/drawing/2014/main" id="{8455E260-EC6F-4984-8EA1-392F17186D1D}"/>
              </a:ext>
            </a:extLst>
          </p:cNvPr>
          <p:cNvSpPr txBox="1">
            <a:spLocks/>
          </p:cNvSpPr>
          <p:nvPr/>
        </p:nvSpPr>
        <p:spPr>
          <a:xfrm>
            <a:off x="5789104" y="5107603"/>
            <a:ext cx="914400" cy="277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prstClr val="black"/>
                </a:solidFill>
              </a:rPr>
              <a:t>Ставки на услуги</a:t>
            </a:r>
          </a:p>
        </p:txBody>
      </p:sp>
      <p:pic>
        <p:nvPicPr>
          <p:cNvPr id="84" name="Рисунок 83" descr="Фабрика">
            <a:extLst>
              <a:ext uri="{FF2B5EF4-FFF2-40B4-BE49-F238E27FC236}">
                <a16:creationId xmlns="" xmlns:a16="http://schemas.microsoft.com/office/drawing/2014/main" id="{F6EA8892-1EAD-435F-A574-688F1E0A87B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44128" y="3159240"/>
            <a:ext cx="914400" cy="914400"/>
          </a:xfrm>
          <a:prstGeom prst="rect">
            <a:avLst/>
          </a:prstGeom>
        </p:spPr>
      </p:pic>
      <p:sp>
        <p:nvSpPr>
          <p:cNvPr id="85" name="Объект 2">
            <a:extLst>
              <a:ext uri="{FF2B5EF4-FFF2-40B4-BE49-F238E27FC236}">
                <a16:creationId xmlns="" xmlns:a16="http://schemas.microsoft.com/office/drawing/2014/main" id="{268AEF54-897F-4920-A205-E05FA9D9AC8D}"/>
              </a:ext>
            </a:extLst>
          </p:cNvPr>
          <p:cNvSpPr txBox="1">
            <a:spLocks/>
          </p:cNvSpPr>
          <p:nvPr/>
        </p:nvSpPr>
        <p:spPr>
          <a:xfrm>
            <a:off x="3844128" y="4043549"/>
            <a:ext cx="1183908" cy="297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prstClr val="black"/>
                </a:solidFill>
              </a:rPr>
              <a:t>Одобренный экспортер</a:t>
            </a:r>
          </a:p>
        </p:txBody>
      </p:sp>
      <p:sp>
        <p:nvSpPr>
          <p:cNvPr id="86" name="Стрелка: вправо 85">
            <a:extLst>
              <a:ext uri="{FF2B5EF4-FFF2-40B4-BE49-F238E27FC236}">
                <a16:creationId xmlns="" xmlns:a16="http://schemas.microsoft.com/office/drawing/2014/main" id="{6F1E46ED-109C-49E7-A158-91E7D052B235}"/>
              </a:ext>
            </a:extLst>
          </p:cNvPr>
          <p:cNvSpPr/>
          <p:nvPr/>
        </p:nvSpPr>
        <p:spPr>
          <a:xfrm>
            <a:off x="5043326" y="4676248"/>
            <a:ext cx="792590" cy="25266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8" name="Рисунок 87" descr="Фабрика">
            <a:extLst>
              <a:ext uri="{FF2B5EF4-FFF2-40B4-BE49-F238E27FC236}">
                <a16:creationId xmlns="" xmlns:a16="http://schemas.microsoft.com/office/drawing/2014/main" id="{36D1E5C5-26C1-411D-A9F9-5B878565E2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242" y="3321766"/>
            <a:ext cx="653682" cy="653682"/>
          </a:xfrm>
          <a:prstGeom prst="rect">
            <a:avLst/>
          </a:prstGeom>
        </p:spPr>
      </p:pic>
      <p:pic>
        <p:nvPicPr>
          <p:cNvPr id="89" name="Рисунок 88" descr="Грузовик">
            <a:extLst>
              <a:ext uri="{FF2B5EF4-FFF2-40B4-BE49-F238E27FC236}">
                <a16:creationId xmlns="" xmlns:a16="http://schemas.microsoft.com/office/drawing/2014/main" id="{AF30BE73-2587-4117-97FE-B86182F27E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946" y="4600187"/>
            <a:ext cx="603320" cy="603320"/>
          </a:xfrm>
          <a:prstGeom prst="rect">
            <a:avLst/>
          </a:prstGeom>
        </p:spPr>
      </p:pic>
      <p:pic>
        <p:nvPicPr>
          <p:cNvPr id="56" name="Изображение 4" descr="Изображение 4"/>
          <p:cNvPicPr>
            <a:picLocks noChangeAspect="1"/>
          </p:cNvPicPr>
          <p:nvPr/>
        </p:nvPicPr>
        <p:blipFill>
          <a:blip r:embed="rId23">
            <a:extLst/>
          </a:blip>
          <a:srcRect l="66731" r="24501"/>
          <a:stretch>
            <a:fillRect/>
          </a:stretch>
        </p:blipFill>
        <p:spPr>
          <a:xfrm rot="5400000">
            <a:off x="7677343" y="-4313694"/>
            <a:ext cx="175254" cy="8835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Изображение 3" descr="Изображение 3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10467" y="-34419"/>
            <a:ext cx="1678374" cy="77983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11762257" y="6510429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Arial"/>
              </a:rPr>
              <a:t>10</a:t>
            </a:r>
            <a:endParaRPr lang="ru-RU" sz="12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02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27">
            <a:extLst>
              <a:ext uri="{FF2B5EF4-FFF2-40B4-BE49-F238E27FC236}">
                <a16:creationId xmlns:a16="http://schemas.microsoft.com/office/drawing/2014/main" xmlns="" id="{29B3A8E4-BF84-457E-BA0B-1BC0F0F8DFAE}"/>
              </a:ext>
            </a:extLst>
          </p:cNvPr>
          <p:cNvSpPr/>
          <p:nvPr/>
        </p:nvSpPr>
        <p:spPr>
          <a:xfrm>
            <a:off x="4707476" y="4102398"/>
            <a:ext cx="2597425" cy="2049013"/>
          </a:xfrm>
          <a:prstGeom prst="roundRect">
            <a:avLst>
              <a:gd name="adj" fmla="val 2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ru-RU" sz="1067" b="1" kern="0" dirty="0">
              <a:solidFill>
                <a:srgbClr val="323940"/>
              </a:solidFill>
              <a:sym typeface="Arial"/>
            </a:endParaRPr>
          </a:p>
        </p:txBody>
      </p:sp>
      <p:sp>
        <p:nvSpPr>
          <p:cNvPr id="4" name="Скругленный прямоугольник 5">
            <a:extLst>
              <a:ext uri="{FF2B5EF4-FFF2-40B4-BE49-F238E27FC236}">
                <a16:creationId xmlns:a16="http://schemas.microsoft.com/office/drawing/2014/main" xmlns="" id="{F1740C2F-BBDB-4578-931E-4848DC94BA3D}"/>
              </a:ext>
            </a:extLst>
          </p:cNvPr>
          <p:cNvSpPr/>
          <p:nvPr/>
        </p:nvSpPr>
        <p:spPr>
          <a:xfrm>
            <a:off x="710156" y="4188889"/>
            <a:ext cx="2107349" cy="379179"/>
          </a:xfrm>
          <a:prstGeom prst="roundRect">
            <a:avLst>
              <a:gd name="adj" fmla="val 658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333" kern="0" dirty="0">
                <a:solidFill>
                  <a:srgbClr val="FFAB40">
                    <a:lumMod val="50000"/>
                  </a:srgbClr>
                </a:solidFill>
                <a:sym typeface="Arial"/>
              </a:rPr>
              <a:t>Облако ЦКП</a:t>
            </a:r>
          </a:p>
        </p:txBody>
      </p:sp>
      <p:sp>
        <p:nvSpPr>
          <p:cNvPr id="5" name="Скругленный прямоугольник 6">
            <a:extLst>
              <a:ext uri="{FF2B5EF4-FFF2-40B4-BE49-F238E27FC236}">
                <a16:creationId xmlns:a16="http://schemas.microsoft.com/office/drawing/2014/main" xmlns="" id="{5DEB7E11-414A-4D63-9324-49BA6A06AC44}"/>
              </a:ext>
            </a:extLst>
          </p:cNvPr>
          <p:cNvSpPr/>
          <p:nvPr/>
        </p:nvSpPr>
        <p:spPr>
          <a:xfrm>
            <a:off x="576469" y="4102396"/>
            <a:ext cx="2109375" cy="379179"/>
          </a:xfrm>
          <a:prstGeom prst="roundRect">
            <a:avLst>
              <a:gd name="adj" fmla="val 658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333" kern="0" dirty="0">
                <a:solidFill>
                  <a:srgbClr val="FFAB40">
                    <a:lumMod val="50000"/>
                  </a:srgbClr>
                </a:solidFill>
                <a:sym typeface="Arial"/>
              </a:rPr>
              <a:t>Облако ЦКП</a:t>
            </a:r>
          </a:p>
        </p:txBody>
      </p:sp>
      <p:sp>
        <p:nvSpPr>
          <p:cNvPr id="6" name="Скругленный прямоугольник 20">
            <a:extLst>
              <a:ext uri="{FF2B5EF4-FFF2-40B4-BE49-F238E27FC236}">
                <a16:creationId xmlns:a16="http://schemas.microsoft.com/office/drawing/2014/main" xmlns="" id="{17B2841D-462C-4308-95B1-587F0A5B618D}"/>
              </a:ext>
            </a:extLst>
          </p:cNvPr>
          <p:cNvSpPr/>
          <p:nvPr/>
        </p:nvSpPr>
        <p:spPr>
          <a:xfrm>
            <a:off x="444805" y="4036489"/>
            <a:ext cx="2114576" cy="379179"/>
          </a:xfrm>
          <a:prstGeom prst="roundRect">
            <a:avLst>
              <a:gd name="adj" fmla="val 658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200" b="1" kern="0" dirty="0">
                <a:solidFill>
                  <a:srgbClr val="FFAB40">
                    <a:lumMod val="50000"/>
                  </a:srgbClr>
                </a:solidFill>
                <a:sym typeface="Arial"/>
              </a:rPr>
              <a:t>ТЛ-компании</a:t>
            </a:r>
            <a:endParaRPr lang="ru-RU" sz="1200" kern="0" dirty="0">
              <a:solidFill>
                <a:srgbClr val="FFAB40">
                  <a:lumMod val="50000"/>
                </a:srgbClr>
              </a:solidFill>
              <a:sym typeface="Arial"/>
            </a:endParaRPr>
          </a:p>
        </p:txBody>
      </p:sp>
      <p:sp>
        <p:nvSpPr>
          <p:cNvPr id="7" name="CustomShape 27">
            <a:extLst>
              <a:ext uri="{FF2B5EF4-FFF2-40B4-BE49-F238E27FC236}">
                <a16:creationId xmlns:a16="http://schemas.microsoft.com/office/drawing/2014/main" xmlns="" id="{8D57BB03-F21B-4325-88CF-F74FA66080C6}"/>
              </a:ext>
            </a:extLst>
          </p:cNvPr>
          <p:cNvSpPr/>
          <p:nvPr/>
        </p:nvSpPr>
        <p:spPr>
          <a:xfrm>
            <a:off x="4869971" y="4176456"/>
            <a:ext cx="2343851" cy="365288"/>
          </a:xfrm>
          <a:prstGeom prst="roundRect">
            <a:avLst>
              <a:gd name="adj" fmla="val 7472"/>
            </a:avLst>
          </a:prstGeom>
          <a:solidFill>
            <a:srgbClr val="8F89F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 algn="ctr"/>
            <a:r>
              <a:rPr lang="ru-RU" sz="1200" b="1" kern="0" dirty="0">
                <a:solidFill>
                  <a:srgbClr val="FFFFFF"/>
                </a:solidFill>
                <a:sym typeface="Arial"/>
              </a:rPr>
              <a:t>Цифровая транспортно- логистическая платформа</a:t>
            </a:r>
          </a:p>
        </p:txBody>
      </p:sp>
      <p:sp>
        <p:nvSpPr>
          <p:cNvPr id="13" name="Скругленный прямоугольник 5">
            <a:extLst>
              <a:ext uri="{FF2B5EF4-FFF2-40B4-BE49-F238E27FC236}">
                <a16:creationId xmlns:a16="http://schemas.microsoft.com/office/drawing/2014/main" xmlns="" id="{1622317E-C47F-4C67-8CE9-88AC14729815}"/>
              </a:ext>
            </a:extLst>
          </p:cNvPr>
          <p:cNvSpPr/>
          <p:nvPr/>
        </p:nvSpPr>
        <p:spPr>
          <a:xfrm>
            <a:off x="9194871" y="4156188"/>
            <a:ext cx="2107349" cy="379065"/>
          </a:xfrm>
          <a:prstGeom prst="roundRect">
            <a:avLst>
              <a:gd name="adj" fmla="val 658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333" kern="0" dirty="0">
                <a:solidFill>
                  <a:srgbClr val="FFAB40">
                    <a:lumMod val="50000"/>
                  </a:srgbClr>
                </a:solidFill>
                <a:sym typeface="Arial"/>
              </a:rPr>
              <a:t>Облако ЦКП</a:t>
            </a:r>
          </a:p>
        </p:txBody>
      </p:sp>
      <p:sp>
        <p:nvSpPr>
          <p:cNvPr id="14" name="Скругленный прямоугольник 6">
            <a:extLst>
              <a:ext uri="{FF2B5EF4-FFF2-40B4-BE49-F238E27FC236}">
                <a16:creationId xmlns:a16="http://schemas.microsoft.com/office/drawing/2014/main" xmlns="" id="{89ABE55E-B0C0-4C8D-BEDE-AE318B924493}"/>
              </a:ext>
            </a:extLst>
          </p:cNvPr>
          <p:cNvSpPr/>
          <p:nvPr/>
        </p:nvSpPr>
        <p:spPr>
          <a:xfrm>
            <a:off x="9061183" y="4069694"/>
            <a:ext cx="2109375" cy="379065"/>
          </a:xfrm>
          <a:prstGeom prst="roundRect">
            <a:avLst>
              <a:gd name="adj" fmla="val 658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333" kern="0" dirty="0">
                <a:solidFill>
                  <a:srgbClr val="FFAB40">
                    <a:lumMod val="50000"/>
                  </a:srgbClr>
                </a:solidFill>
                <a:sym typeface="Arial"/>
              </a:rPr>
              <a:t>Облако ЦКП</a:t>
            </a:r>
          </a:p>
        </p:txBody>
      </p:sp>
      <p:sp>
        <p:nvSpPr>
          <p:cNvPr id="15" name="Скругленный прямоугольник 20">
            <a:extLst>
              <a:ext uri="{FF2B5EF4-FFF2-40B4-BE49-F238E27FC236}">
                <a16:creationId xmlns:a16="http://schemas.microsoft.com/office/drawing/2014/main" xmlns="" id="{69CBB080-BBA5-46BC-98E5-617A07C4AA18}"/>
              </a:ext>
            </a:extLst>
          </p:cNvPr>
          <p:cNvSpPr/>
          <p:nvPr/>
        </p:nvSpPr>
        <p:spPr>
          <a:xfrm>
            <a:off x="8929520" y="4003788"/>
            <a:ext cx="2114576" cy="379065"/>
          </a:xfrm>
          <a:prstGeom prst="roundRect">
            <a:avLst>
              <a:gd name="adj" fmla="val 658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200" b="1" kern="0" dirty="0">
                <a:solidFill>
                  <a:srgbClr val="FFAB40">
                    <a:lumMod val="50000"/>
                  </a:srgbClr>
                </a:solidFill>
                <a:sym typeface="Arial"/>
              </a:rPr>
              <a:t>Грузовладельцы</a:t>
            </a:r>
            <a:endParaRPr lang="ru-RU" sz="1200" kern="0" dirty="0">
              <a:solidFill>
                <a:srgbClr val="FFAB40">
                  <a:lumMod val="50000"/>
                </a:srgbClr>
              </a:solidFill>
              <a:sym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838664F-88C0-485E-8B34-7EFBA3FF21EE}"/>
              </a:ext>
            </a:extLst>
          </p:cNvPr>
          <p:cNvSpPr/>
          <p:nvPr/>
        </p:nvSpPr>
        <p:spPr>
          <a:xfrm>
            <a:off x="444806" y="4621748"/>
            <a:ext cx="2533983" cy="13676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ru-RU" sz="933" b="1" kern="0" dirty="0">
                <a:solidFill>
                  <a:srgbClr val="000000"/>
                </a:solidFill>
                <a:cs typeface="Arial"/>
                <a:sym typeface="Arial"/>
              </a:rPr>
              <a:t>Выгоды:</a:t>
            </a: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r>
              <a:rPr lang="ru-RU" sz="933" b="1" kern="0" dirty="0">
                <a:solidFill>
                  <a:srgbClr val="002060"/>
                </a:solidFill>
                <a:cs typeface="Arial"/>
                <a:sym typeface="Arial"/>
              </a:rPr>
              <a:t>Снижение всех транзакционных издержек</a:t>
            </a: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r>
              <a:rPr lang="ru-RU" sz="933" b="1" kern="0" dirty="0">
                <a:solidFill>
                  <a:srgbClr val="002060"/>
                </a:solidFill>
                <a:cs typeface="Arial"/>
                <a:sym typeface="Arial"/>
              </a:rPr>
              <a:t>Упрощение бизнес-процессов</a:t>
            </a:r>
            <a:endParaRPr lang="en-US" sz="933" b="1" kern="0" dirty="0">
              <a:solidFill>
                <a:srgbClr val="002060"/>
              </a:solidFill>
              <a:cs typeface="Arial"/>
              <a:sym typeface="Arial"/>
            </a:endParaRP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r>
              <a:rPr lang="ru-RU" sz="933" b="1" kern="0" dirty="0">
                <a:solidFill>
                  <a:srgbClr val="002060"/>
                </a:solidFill>
                <a:cs typeface="Arial"/>
                <a:sym typeface="Arial"/>
              </a:rPr>
              <a:t>Для малых и средних – доступная и эффективная облачная автоматизация </a:t>
            </a: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r>
              <a:rPr lang="ru-RU" sz="933" b="1" kern="0" dirty="0">
                <a:solidFill>
                  <a:srgbClr val="002060"/>
                </a:solidFill>
                <a:cs typeface="Arial"/>
                <a:sym typeface="Arial"/>
              </a:rPr>
              <a:t>Увеличение релевантного потока клиентов, рост объемов</a:t>
            </a: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endParaRPr lang="ru-RU" sz="933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spcAft>
                <a:spcPts val="400"/>
              </a:spcAft>
            </a:pPr>
            <a:r>
              <a:rPr lang="ru-RU" sz="933" kern="0" dirty="0">
                <a:solidFill>
                  <a:srgbClr val="000000"/>
                </a:solidFill>
                <a:cs typeface="Arial"/>
                <a:sym typeface="Arial"/>
              </a:rPr>
              <a:t/>
            </a:r>
            <a:br>
              <a:rPr lang="ru-RU" sz="933" kern="0" dirty="0">
                <a:solidFill>
                  <a:srgbClr val="000000"/>
                </a:solidFill>
                <a:cs typeface="Arial"/>
                <a:sym typeface="Arial"/>
              </a:rPr>
            </a:br>
            <a:endParaRPr lang="ru-RU" sz="933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CustomShape 27">
            <a:extLst>
              <a:ext uri="{FF2B5EF4-FFF2-40B4-BE49-F238E27FC236}">
                <a16:creationId xmlns:a16="http://schemas.microsoft.com/office/drawing/2014/main" xmlns="" id="{E7E33D69-5332-4694-A1CA-D34C401260F1}"/>
              </a:ext>
            </a:extLst>
          </p:cNvPr>
          <p:cNvSpPr/>
          <p:nvPr/>
        </p:nvSpPr>
        <p:spPr>
          <a:xfrm>
            <a:off x="4641497" y="2107113"/>
            <a:ext cx="2597425" cy="346008"/>
          </a:xfrm>
          <a:prstGeom prst="roundRect">
            <a:avLst>
              <a:gd name="adj" fmla="val 1965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 algn="ctr"/>
            <a:r>
              <a:rPr lang="ru-RU" sz="1467" b="1" kern="0" dirty="0">
                <a:solidFill>
                  <a:srgbClr val="FFFFFF"/>
                </a:solidFill>
                <a:sym typeface="Arial"/>
              </a:rPr>
              <a:t>Оператор ЦТЛП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A48FDF6-53FA-444C-9ED8-0EE14D955522}"/>
              </a:ext>
            </a:extLst>
          </p:cNvPr>
          <p:cNvSpPr/>
          <p:nvPr/>
        </p:nvSpPr>
        <p:spPr>
          <a:xfrm>
            <a:off x="8929520" y="4621748"/>
            <a:ext cx="3049587" cy="10286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ru-RU" sz="933" b="1" kern="0" dirty="0">
                <a:solidFill>
                  <a:srgbClr val="000000"/>
                </a:solidFill>
                <a:cs typeface="Arial"/>
                <a:sym typeface="Arial"/>
              </a:rPr>
              <a:t>Выгоды:</a:t>
            </a: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r>
              <a:rPr lang="ru-RU" sz="933" b="1" kern="0" dirty="0">
                <a:solidFill>
                  <a:srgbClr val="002060"/>
                </a:solidFill>
                <a:cs typeface="Arial"/>
                <a:sym typeface="Arial"/>
              </a:rPr>
              <a:t>Снижение транзакционных издержек в части транспортной логистики</a:t>
            </a: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r>
              <a:rPr lang="ru-RU" sz="933" b="1" kern="0" dirty="0">
                <a:solidFill>
                  <a:srgbClr val="002060"/>
                </a:solidFill>
                <a:cs typeface="Arial"/>
                <a:sym typeface="Arial"/>
              </a:rPr>
              <a:t>Упрощение бизнес-процессов транспортной логистики</a:t>
            </a: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r>
              <a:rPr lang="ru-RU" sz="933" b="1" kern="0" dirty="0">
                <a:solidFill>
                  <a:srgbClr val="002060"/>
                </a:solidFill>
                <a:cs typeface="Arial"/>
                <a:sym typeface="Arial"/>
              </a:rPr>
              <a:t>Снижение стоимости перевозки</a:t>
            </a: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r>
              <a:rPr lang="ru-RU" sz="933" b="1" kern="0" dirty="0">
                <a:solidFill>
                  <a:srgbClr val="002060"/>
                </a:solidFill>
                <a:cs typeface="Arial"/>
                <a:sym typeface="Arial"/>
              </a:rPr>
              <a:t>Повышение возможностей выбора, объективная оценка предложения услуг и их провайдера</a:t>
            </a: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endParaRPr lang="ru-RU" sz="933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spcAft>
                <a:spcPts val="400"/>
              </a:spcAft>
            </a:pPr>
            <a:r>
              <a:rPr lang="ru-RU" sz="933" kern="0" dirty="0">
                <a:solidFill>
                  <a:srgbClr val="000000"/>
                </a:solidFill>
                <a:cs typeface="Arial"/>
                <a:sym typeface="Arial"/>
              </a:rPr>
              <a:t/>
            </a:r>
            <a:br>
              <a:rPr lang="ru-RU" sz="933" kern="0" dirty="0">
                <a:solidFill>
                  <a:srgbClr val="000000"/>
                </a:solidFill>
                <a:cs typeface="Arial"/>
                <a:sym typeface="Arial"/>
              </a:rPr>
            </a:br>
            <a:endParaRPr lang="ru-RU" sz="933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26" name="Соединительная линия уступом 78">
            <a:extLst>
              <a:ext uri="{FF2B5EF4-FFF2-40B4-BE49-F238E27FC236}">
                <a16:creationId xmlns:a16="http://schemas.microsoft.com/office/drawing/2014/main" xmlns="" id="{A0BD73D0-133B-49DD-8C19-81DDA9F2DB04}"/>
              </a:ext>
            </a:extLst>
          </p:cNvPr>
          <p:cNvCxnSpPr>
            <a:cxnSpLocks/>
          </p:cNvCxnSpPr>
          <p:nvPr/>
        </p:nvCxnSpPr>
        <p:spPr>
          <a:xfrm flipV="1">
            <a:off x="2740428" y="2573697"/>
            <a:ext cx="1867347" cy="1561513"/>
          </a:xfrm>
          <a:prstGeom prst="bentConnector3">
            <a:avLst>
              <a:gd name="adj1" fmla="val 50000"/>
            </a:avLst>
          </a:prstGeom>
          <a:ln w="15875">
            <a:solidFill>
              <a:srgbClr val="EA0066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3">
            <a:extLst>
              <a:ext uri="{FF2B5EF4-FFF2-40B4-BE49-F238E27FC236}">
                <a16:creationId xmlns:a16="http://schemas.microsoft.com/office/drawing/2014/main" xmlns="" id="{C651C998-6A02-469C-AD6C-7EC9909322BA}"/>
              </a:ext>
            </a:extLst>
          </p:cNvPr>
          <p:cNvCxnSpPr>
            <a:cxnSpLocks/>
            <a:stCxn id="16" idx="1"/>
            <a:endCxn id="4" idx="3"/>
          </p:cNvCxnSpPr>
          <p:nvPr/>
        </p:nvCxnSpPr>
        <p:spPr>
          <a:xfrm rot="10800000">
            <a:off x="2817508" y="4378481"/>
            <a:ext cx="1889969" cy="748425"/>
          </a:xfrm>
          <a:prstGeom prst="bentConnector3">
            <a:avLst>
              <a:gd name="adj1" fmla="val 50000"/>
            </a:avLst>
          </a:prstGeom>
          <a:ln w="15875">
            <a:solidFill>
              <a:srgbClr val="8F89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33">
            <a:extLst>
              <a:ext uri="{FF2B5EF4-FFF2-40B4-BE49-F238E27FC236}">
                <a16:creationId xmlns:a16="http://schemas.microsoft.com/office/drawing/2014/main" xmlns="" id="{38D67CB7-95A6-4514-9D28-6EAE2EC5E31F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 flipV="1">
            <a:off x="7304901" y="4193320"/>
            <a:ext cx="1624620" cy="933584"/>
          </a:xfrm>
          <a:prstGeom prst="bentConnector3">
            <a:avLst>
              <a:gd name="adj1" fmla="val 50000"/>
            </a:avLst>
          </a:prstGeom>
          <a:ln w="15875">
            <a:solidFill>
              <a:srgbClr val="8F89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stomShape 27">
            <a:extLst>
              <a:ext uri="{FF2B5EF4-FFF2-40B4-BE49-F238E27FC236}">
                <a16:creationId xmlns:a16="http://schemas.microsoft.com/office/drawing/2014/main" xmlns="" id="{C382A4A1-79CD-48B0-B355-CBB9A0AFED62}"/>
              </a:ext>
            </a:extLst>
          </p:cNvPr>
          <p:cNvSpPr/>
          <p:nvPr/>
        </p:nvSpPr>
        <p:spPr>
          <a:xfrm>
            <a:off x="7304900" y="4514324"/>
            <a:ext cx="1489761" cy="278912"/>
          </a:xfrm>
          <a:prstGeom prst="roundRect">
            <a:avLst>
              <a:gd name="adj" fmla="val 747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 algn="ctr"/>
            <a:r>
              <a:rPr lang="ru-RU" sz="800" kern="0" dirty="0">
                <a:solidFill>
                  <a:srgbClr val="488124"/>
                </a:solidFill>
                <a:sym typeface="Arial"/>
              </a:rPr>
              <a:t>Подбор перевозчика</a:t>
            </a:r>
          </a:p>
        </p:txBody>
      </p:sp>
      <p:sp>
        <p:nvSpPr>
          <p:cNvPr id="44" name="CustomShape 27">
            <a:extLst>
              <a:ext uri="{FF2B5EF4-FFF2-40B4-BE49-F238E27FC236}">
                <a16:creationId xmlns:a16="http://schemas.microsoft.com/office/drawing/2014/main" xmlns="" id="{0E76B4E3-5AA0-4805-B0F2-90D718815A2F}"/>
              </a:ext>
            </a:extLst>
          </p:cNvPr>
          <p:cNvSpPr/>
          <p:nvPr/>
        </p:nvSpPr>
        <p:spPr>
          <a:xfrm>
            <a:off x="3069869" y="4535253"/>
            <a:ext cx="1618273" cy="238169"/>
          </a:xfrm>
          <a:prstGeom prst="roundRect">
            <a:avLst>
              <a:gd name="adj" fmla="val 747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 algn="ctr"/>
            <a:r>
              <a:rPr lang="ru-RU" sz="800" kern="0" dirty="0">
                <a:solidFill>
                  <a:srgbClr val="488124"/>
                </a:solidFill>
                <a:sym typeface="Arial"/>
              </a:rPr>
              <a:t>Поток релевантных заявок на перевозку</a:t>
            </a:r>
          </a:p>
        </p:txBody>
      </p:sp>
      <p:sp>
        <p:nvSpPr>
          <p:cNvPr id="45" name="CustomShape 27">
            <a:extLst>
              <a:ext uri="{FF2B5EF4-FFF2-40B4-BE49-F238E27FC236}">
                <a16:creationId xmlns:a16="http://schemas.microsoft.com/office/drawing/2014/main" xmlns="" id="{E70B34EB-AAB7-4BC2-9BE7-9DBED5C425C8}"/>
              </a:ext>
            </a:extLst>
          </p:cNvPr>
          <p:cNvSpPr/>
          <p:nvPr/>
        </p:nvSpPr>
        <p:spPr>
          <a:xfrm>
            <a:off x="7304900" y="4803657"/>
            <a:ext cx="1489761" cy="289027"/>
          </a:xfrm>
          <a:prstGeom prst="roundRect">
            <a:avLst>
              <a:gd name="adj" fmla="val 747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 algn="ctr"/>
            <a:r>
              <a:rPr lang="ru-RU" sz="800" kern="0" dirty="0">
                <a:solidFill>
                  <a:srgbClr val="488124"/>
                </a:solidFill>
                <a:sym typeface="Arial"/>
              </a:rPr>
              <a:t>Формирование услуги «под ключ»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7606DF43-E7D6-45A8-9E4E-66F1E0F458A2}"/>
              </a:ext>
            </a:extLst>
          </p:cNvPr>
          <p:cNvCxnSpPr>
            <a:cxnSpLocks/>
          </p:cNvCxnSpPr>
          <p:nvPr/>
        </p:nvCxnSpPr>
        <p:spPr>
          <a:xfrm flipH="1">
            <a:off x="8956785" y="4568068"/>
            <a:ext cx="14451" cy="9787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6DC8EF16-26F4-4D51-A87D-CC67407A43FA}"/>
              </a:ext>
            </a:extLst>
          </p:cNvPr>
          <p:cNvCxnSpPr>
            <a:cxnSpLocks/>
          </p:cNvCxnSpPr>
          <p:nvPr/>
        </p:nvCxnSpPr>
        <p:spPr>
          <a:xfrm>
            <a:off x="457275" y="4567688"/>
            <a:ext cx="519" cy="158372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stomShape 27">
            <a:extLst>
              <a:ext uri="{FF2B5EF4-FFF2-40B4-BE49-F238E27FC236}">
                <a16:creationId xmlns:a16="http://schemas.microsoft.com/office/drawing/2014/main" xmlns="" id="{36EF2F02-B9A4-4279-A6FA-29B4F4ABEE2C}"/>
              </a:ext>
            </a:extLst>
          </p:cNvPr>
          <p:cNvSpPr/>
          <p:nvPr/>
        </p:nvSpPr>
        <p:spPr>
          <a:xfrm>
            <a:off x="3089201" y="4785185"/>
            <a:ext cx="1559119" cy="238169"/>
          </a:xfrm>
          <a:prstGeom prst="roundRect">
            <a:avLst>
              <a:gd name="adj" fmla="val 747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 algn="ctr"/>
            <a:r>
              <a:rPr lang="ru-RU" sz="800" kern="0" dirty="0">
                <a:solidFill>
                  <a:srgbClr val="488124"/>
                </a:solidFill>
                <a:sym typeface="Arial"/>
              </a:rPr>
              <a:t>Повышение эффективности бизнеса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6E2C5D5-ED71-4EB4-989D-5A2DFB256CE6}"/>
              </a:ext>
            </a:extLst>
          </p:cNvPr>
          <p:cNvSpPr/>
          <p:nvPr/>
        </p:nvSpPr>
        <p:spPr>
          <a:xfrm>
            <a:off x="4798555" y="4765204"/>
            <a:ext cx="2479079" cy="11355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r>
              <a:rPr lang="ru-RU" sz="1067" b="1" kern="0" dirty="0">
                <a:solidFill>
                  <a:srgbClr val="002060"/>
                </a:solidFill>
                <a:cs typeface="Arial"/>
                <a:sym typeface="Arial"/>
              </a:rPr>
              <a:t>Объединяет всех участников процесса перевозки</a:t>
            </a: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r>
              <a:rPr lang="ru-RU" sz="1067" b="1" kern="0" dirty="0">
                <a:solidFill>
                  <a:srgbClr val="002060"/>
                </a:solidFill>
                <a:cs typeface="Arial"/>
                <a:sym typeface="Arial"/>
              </a:rPr>
              <a:t>Автоматизирует часть стандартных ТЛ-процессов в облаке</a:t>
            </a: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r>
              <a:rPr lang="ru-RU" sz="1067" b="1" kern="0" dirty="0">
                <a:solidFill>
                  <a:srgbClr val="002060"/>
                </a:solidFill>
                <a:cs typeface="Arial"/>
                <a:sym typeface="Arial"/>
              </a:rPr>
              <a:t>Доверенный маркетплейс ТЛ-услуг и поставщиков</a:t>
            </a: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endParaRPr lang="ru-RU" sz="1067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endParaRPr lang="ru-RU" sz="10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32" name="Соединительная линия уступом 33">
            <a:extLst>
              <a:ext uri="{FF2B5EF4-FFF2-40B4-BE49-F238E27FC236}">
                <a16:creationId xmlns:a16="http://schemas.microsoft.com/office/drawing/2014/main" xmlns="" id="{761F77AF-BE96-44C3-A8EF-1CBB34892A9C}"/>
              </a:ext>
            </a:extLst>
          </p:cNvPr>
          <p:cNvCxnSpPr>
            <a:cxnSpLocks/>
          </p:cNvCxnSpPr>
          <p:nvPr/>
        </p:nvCxnSpPr>
        <p:spPr>
          <a:xfrm flipV="1">
            <a:off x="638711" y="6710142"/>
            <a:ext cx="1441579" cy="1"/>
          </a:xfrm>
          <a:prstGeom prst="bentConnector3">
            <a:avLst>
              <a:gd name="adj1" fmla="val 50000"/>
            </a:avLst>
          </a:prstGeom>
          <a:ln w="15875">
            <a:solidFill>
              <a:srgbClr val="8F89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stomShape 27">
            <a:extLst>
              <a:ext uri="{FF2B5EF4-FFF2-40B4-BE49-F238E27FC236}">
                <a16:creationId xmlns:a16="http://schemas.microsoft.com/office/drawing/2014/main" xmlns="" id="{558A15FF-23FB-45A3-A414-DA555E82DCFA}"/>
              </a:ext>
            </a:extLst>
          </p:cNvPr>
          <p:cNvSpPr/>
          <p:nvPr/>
        </p:nvSpPr>
        <p:spPr>
          <a:xfrm>
            <a:off x="415602" y="6430078"/>
            <a:ext cx="1441572" cy="221065"/>
          </a:xfrm>
          <a:prstGeom prst="roundRect">
            <a:avLst>
              <a:gd name="adj" fmla="val 747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 algn="ctr"/>
            <a:r>
              <a:rPr lang="ru-RU" sz="933" b="1" kern="0" dirty="0">
                <a:solidFill>
                  <a:srgbClr val="488124"/>
                </a:solidFill>
                <a:sym typeface="Arial"/>
              </a:rPr>
              <a:t>Ключевой сервис</a:t>
            </a:r>
          </a:p>
        </p:txBody>
      </p:sp>
      <p:cxnSp>
        <p:nvCxnSpPr>
          <p:cNvPr id="36" name="Соединительная линия уступом 78">
            <a:extLst>
              <a:ext uri="{FF2B5EF4-FFF2-40B4-BE49-F238E27FC236}">
                <a16:creationId xmlns:a16="http://schemas.microsoft.com/office/drawing/2014/main" xmlns="" id="{68161B18-B996-438D-A66B-E9DF2DAF1461}"/>
              </a:ext>
            </a:extLst>
          </p:cNvPr>
          <p:cNvCxnSpPr>
            <a:cxnSpLocks/>
          </p:cNvCxnSpPr>
          <p:nvPr/>
        </p:nvCxnSpPr>
        <p:spPr>
          <a:xfrm>
            <a:off x="2365514" y="6694284"/>
            <a:ext cx="1017767" cy="345"/>
          </a:xfrm>
          <a:prstGeom prst="bentConnector3">
            <a:avLst>
              <a:gd name="adj1" fmla="val 50000"/>
            </a:avLst>
          </a:prstGeom>
          <a:ln w="15875">
            <a:solidFill>
              <a:srgbClr val="EA0066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Деньги">
            <a:extLst>
              <a:ext uri="{FF2B5EF4-FFF2-40B4-BE49-F238E27FC236}">
                <a16:creationId xmlns:a16="http://schemas.microsoft.com/office/drawing/2014/main" xmlns="" id="{4239C7AB-A05C-448D-872B-90855FC338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1679" y="6337235"/>
            <a:ext cx="352900" cy="357048"/>
          </a:xfrm>
          <a:prstGeom prst="rect">
            <a:avLst/>
          </a:prstGeom>
        </p:spPr>
      </p:pic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9E15606E-B87C-4F09-8239-52B3DA7B4734}"/>
              </a:ext>
            </a:extLst>
          </p:cNvPr>
          <p:cNvCxnSpPr>
            <a:cxnSpLocks/>
          </p:cNvCxnSpPr>
          <p:nvPr/>
        </p:nvCxnSpPr>
        <p:spPr>
          <a:xfrm>
            <a:off x="4648319" y="2484988"/>
            <a:ext cx="0" cy="158470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81A6F323-F077-4088-8C91-5A420DDD3831}"/>
              </a:ext>
            </a:extLst>
          </p:cNvPr>
          <p:cNvCxnSpPr>
            <a:cxnSpLocks/>
          </p:cNvCxnSpPr>
          <p:nvPr/>
        </p:nvCxnSpPr>
        <p:spPr>
          <a:xfrm>
            <a:off x="7183504" y="2453122"/>
            <a:ext cx="0" cy="16165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78">
            <a:extLst>
              <a:ext uri="{FF2B5EF4-FFF2-40B4-BE49-F238E27FC236}">
                <a16:creationId xmlns:a16="http://schemas.microsoft.com/office/drawing/2014/main" xmlns="" id="{C44F373B-A64A-4771-AD79-FEC3623D7054}"/>
              </a:ext>
            </a:extLst>
          </p:cNvPr>
          <p:cNvCxnSpPr>
            <a:cxnSpLocks/>
            <a:stCxn id="69" idx="1"/>
            <a:endCxn id="18" idx="3"/>
          </p:cNvCxnSpPr>
          <p:nvPr/>
        </p:nvCxnSpPr>
        <p:spPr>
          <a:xfrm rot="10800000" flipV="1">
            <a:off x="7238923" y="2253601"/>
            <a:ext cx="453036" cy="26516"/>
          </a:xfrm>
          <a:prstGeom prst="bentConnector3">
            <a:avLst>
              <a:gd name="adj1" fmla="val 50000"/>
            </a:avLst>
          </a:prstGeom>
          <a:ln w="15875">
            <a:solidFill>
              <a:srgbClr val="EA0066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stomShape 27">
            <a:extLst>
              <a:ext uri="{FF2B5EF4-FFF2-40B4-BE49-F238E27FC236}">
                <a16:creationId xmlns:a16="http://schemas.microsoft.com/office/drawing/2014/main" xmlns="" id="{BF5C1059-6FE0-401E-AC06-79CC5065B539}"/>
              </a:ext>
            </a:extLst>
          </p:cNvPr>
          <p:cNvSpPr/>
          <p:nvPr/>
        </p:nvSpPr>
        <p:spPr>
          <a:xfrm>
            <a:off x="3155345" y="2965227"/>
            <a:ext cx="970521" cy="303420"/>
          </a:xfrm>
          <a:prstGeom prst="roundRect">
            <a:avLst>
              <a:gd name="adj" fmla="val 747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 algn="ctr"/>
            <a:r>
              <a:rPr lang="ru-RU" sz="800" kern="0" dirty="0">
                <a:solidFill>
                  <a:srgbClr val="488124"/>
                </a:solidFill>
                <a:sym typeface="Arial"/>
              </a:rPr>
              <a:t>%/ fix от</a:t>
            </a:r>
            <a:r>
              <a:rPr lang="en-US" sz="800" kern="0" dirty="0">
                <a:solidFill>
                  <a:srgbClr val="488124"/>
                </a:solidFill>
                <a:sym typeface="Arial"/>
              </a:rPr>
              <a:t> </a:t>
            </a:r>
            <a:r>
              <a:rPr lang="ru-RU" sz="800" kern="0" dirty="0">
                <a:solidFill>
                  <a:srgbClr val="488124"/>
                </a:solidFill>
                <a:sym typeface="Arial"/>
              </a:rPr>
              <a:t>ТЛ-операций, </a:t>
            </a:r>
          </a:p>
        </p:txBody>
      </p:sp>
      <p:sp>
        <p:nvSpPr>
          <p:cNvPr id="69" name="CustomShape 27">
            <a:extLst>
              <a:ext uri="{FF2B5EF4-FFF2-40B4-BE49-F238E27FC236}">
                <a16:creationId xmlns:a16="http://schemas.microsoft.com/office/drawing/2014/main" xmlns="" id="{1210D658-62FC-4EAE-B854-1A9A514DB1E3}"/>
              </a:ext>
            </a:extLst>
          </p:cNvPr>
          <p:cNvSpPr/>
          <p:nvPr/>
        </p:nvSpPr>
        <p:spPr>
          <a:xfrm>
            <a:off x="7691957" y="2076261"/>
            <a:ext cx="1237563" cy="354680"/>
          </a:xfrm>
          <a:prstGeom prst="roundRect">
            <a:avLst>
              <a:gd name="adj" fmla="val 747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 algn="ctr"/>
            <a:r>
              <a:rPr lang="ru-RU" sz="800" kern="0" dirty="0">
                <a:solidFill>
                  <a:srgbClr val="488124"/>
                </a:solidFill>
                <a:sym typeface="Arial"/>
              </a:rPr>
              <a:t>Финансирование оператора 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1E6E1024-ECAA-41F9-BB5E-F97396BAD9B6}"/>
              </a:ext>
            </a:extLst>
          </p:cNvPr>
          <p:cNvSpPr/>
          <p:nvPr/>
        </p:nvSpPr>
        <p:spPr>
          <a:xfrm>
            <a:off x="4707477" y="2479704"/>
            <a:ext cx="2533983" cy="102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r>
              <a:rPr lang="ru-RU" sz="1067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Управление платформой, развитие.</a:t>
            </a: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r>
              <a:rPr lang="ru-RU" sz="1067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Сервисы самообслуживания/ автоматизации ТЛ-процессов ТЛ-компаний и крупных клиентов</a:t>
            </a:r>
          </a:p>
        </p:txBody>
      </p:sp>
      <p:pic>
        <p:nvPicPr>
          <p:cNvPr id="51" name="Рисунок 50" descr="Деньги">
            <a:extLst>
              <a:ext uri="{FF2B5EF4-FFF2-40B4-BE49-F238E27FC236}">
                <a16:creationId xmlns:a16="http://schemas.microsoft.com/office/drawing/2014/main" xmlns="" id="{EE6F881E-BD7C-40BE-A44F-B04CE295371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0857" y="2940794"/>
            <a:ext cx="385436" cy="379124"/>
          </a:xfrm>
          <a:prstGeom prst="rect">
            <a:avLst/>
          </a:prstGeom>
        </p:spPr>
      </p:pic>
      <p:grpSp>
        <p:nvGrpSpPr>
          <p:cNvPr id="414" name="Группа 413">
            <a:extLst>
              <a:ext uri="{FF2B5EF4-FFF2-40B4-BE49-F238E27FC236}">
                <a16:creationId xmlns:a16="http://schemas.microsoft.com/office/drawing/2014/main" xmlns="" id="{4C2E0431-324A-42CB-9A65-70535D6BA24A}"/>
              </a:ext>
            </a:extLst>
          </p:cNvPr>
          <p:cNvGrpSpPr/>
          <p:nvPr/>
        </p:nvGrpSpPr>
        <p:grpSpPr>
          <a:xfrm>
            <a:off x="506939" y="2095908"/>
            <a:ext cx="2114576" cy="477787"/>
            <a:chOff x="7341852" y="1313654"/>
            <a:chExt cx="1585932" cy="358340"/>
          </a:xfrm>
        </p:grpSpPr>
        <p:sp>
          <p:nvSpPr>
            <p:cNvPr id="91" name="Скругленный прямоугольник 5">
              <a:extLst>
                <a:ext uri="{FF2B5EF4-FFF2-40B4-BE49-F238E27FC236}">
                  <a16:creationId xmlns:a16="http://schemas.microsoft.com/office/drawing/2014/main" xmlns="" id="{40533F03-48A8-4F01-B6A3-B8C14E88F974}"/>
                </a:ext>
              </a:extLst>
            </p:cNvPr>
            <p:cNvSpPr/>
            <p:nvPr/>
          </p:nvSpPr>
          <p:spPr>
            <a:xfrm>
              <a:off x="7540865" y="1427954"/>
              <a:ext cx="1386919" cy="244040"/>
            </a:xfrm>
            <a:prstGeom prst="roundRect">
              <a:avLst>
                <a:gd name="adj" fmla="val 6587"/>
              </a:avLst>
            </a:prstGeom>
            <a:solidFill>
              <a:srgbClr val="A957C6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20000" tIns="60000" rIns="120000" bIns="60000" anchor="ctr"/>
            <a:lstStyle/>
            <a:p>
              <a:pPr algn="ctr"/>
              <a:r>
                <a:rPr lang="ru-RU" sz="1200" kern="0" dirty="0">
                  <a:solidFill>
                    <a:srgbClr val="FFFFFF"/>
                  </a:solidFill>
                  <a:sym typeface="Arial"/>
                </a:rPr>
                <a:t>Облако ЦКП</a:t>
              </a:r>
            </a:p>
          </p:txBody>
        </p:sp>
        <p:sp>
          <p:nvSpPr>
            <p:cNvPr id="92" name="Скругленный прямоугольник 6">
              <a:extLst>
                <a:ext uri="{FF2B5EF4-FFF2-40B4-BE49-F238E27FC236}">
                  <a16:creationId xmlns:a16="http://schemas.microsoft.com/office/drawing/2014/main" xmlns="" id="{3EB29900-9AA8-40C2-B7ED-BE0407332067}"/>
                </a:ext>
              </a:extLst>
            </p:cNvPr>
            <p:cNvSpPr/>
            <p:nvPr/>
          </p:nvSpPr>
          <p:spPr>
            <a:xfrm>
              <a:off x="7440600" y="1363084"/>
              <a:ext cx="1388252" cy="244040"/>
            </a:xfrm>
            <a:prstGeom prst="roundRect">
              <a:avLst>
                <a:gd name="adj" fmla="val 6587"/>
              </a:avLst>
            </a:prstGeom>
            <a:solidFill>
              <a:srgbClr val="A957C6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20000" tIns="60000" rIns="120000" bIns="60000" anchor="ctr"/>
            <a:lstStyle/>
            <a:p>
              <a:pPr algn="ctr"/>
              <a:r>
                <a:rPr lang="ru-RU" sz="1200" kern="0" dirty="0">
                  <a:solidFill>
                    <a:srgbClr val="FFFFFF"/>
                  </a:solidFill>
                  <a:sym typeface="Arial"/>
                </a:rPr>
                <a:t>Облако ЦКП</a:t>
              </a:r>
            </a:p>
          </p:txBody>
        </p:sp>
        <p:sp>
          <p:nvSpPr>
            <p:cNvPr id="93" name="Скругленный прямоугольник 20">
              <a:extLst>
                <a:ext uri="{FF2B5EF4-FFF2-40B4-BE49-F238E27FC236}">
                  <a16:creationId xmlns:a16="http://schemas.microsoft.com/office/drawing/2014/main" xmlns="" id="{D40CCF4A-11A2-464B-B318-497FFF9DC0CA}"/>
                </a:ext>
              </a:extLst>
            </p:cNvPr>
            <p:cNvSpPr/>
            <p:nvPr/>
          </p:nvSpPr>
          <p:spPr>
            <a:xfrm>
              <a:off x="7341852" y="1313654"/>
              <a:ext cx="1391675" cy="244040"/>
            </a:xfrm>
            <a:prstGeom prst="roundRect">
              <a:avLst>
                <a:gd name="adj" fmla="val 6587"/>
              </a:avLst>
            </a:prstGeom>
            <a:solidFill>
              <a:srgbClr val="A957C6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20000" tIns="60000" rIns="120000" bIns="60000" anchor="ctr"/>
            <a:lstStyle/>
            <a:p>
              <a:pPr algn="ctr"/>
              <a:r>
                <a:rPr lang="ru-RU" sz="1200" kern="0" dirty="0">
                  <a:solidFill>
                    <a:srgbClr val="FFFFFF"/>
                  </a:solidFill>
                  <a:sym typeface="Arial"/>
                </a:rPr>
                <a:t>Поставщики прочих сервисов </a:t>
              </a:r>
            </a:p>
          </p:txBody>
        </p:sp>
      </p:grpSp>
      <p:pic>
        <p:nvPicPr>
          <p:cNvPr id="77" name="Рисунок 76" descr="Деньги">
            <a:extLst>
              <a:ext uri="{FF2B5EF4-FFF2-40B4-BE49-F238E27FC236}">
                <a16:creationId xmlns:a16="http://schemas.microsoft.com/office/drawing/2014/main" xmlns="" id="{C33D30F6-5C72-47B6-9E76-1CF5FE87D7C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0395" y="2072602"/>
            <a:ext cx="385436" cy="379124"/>
          </a:xfrm>
          <a:prstGeom prst="rect">
            <a:avLst/>
          </a:prstGeom>
        </p:spPr>
      </p:pic>
      <p:sp>
        <p:nvSpPr>
          <p:cNvPr id="102" name="CustomShape 27">
            <a:extLst>
              <a:ext uri="{FF2B5EF4-FFF2-40B4-BE49-F238E27FC236}">
                <a16:creationId xmlns:a16="http://schemas.microsoft.com/office/drawing/2014/main" xmlns="" id="{B054893F-9F53-4079-86AE-406DA8A6ABBF}"/>
              </a:ext>
            </a:extLst>
          </p:cNvPr>
          <p:cNvSpPr/>
          <p:nvPr/>
        </p:nvSpPr>
        <p:spPr>
          <a:xfrm>
            <a:off x="7610039" y="3095539"/>
            <a:ext cx="1140463" cy="303420"/>
          </a:xfrm>
          <a:prstGeom prst="roundRect">
            <a:avLst>
              <a:gd name="adj" fmla="val 747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 algn="ctr"/>
            <a:r>
              <a:rPr lang="ru-RU" sz="800" kern="0" dirty="0">
                <a:solidFill>
                  <a:srgbClr val="488124"/>
                </a:solidFill>
                <a:sym typeface="Arial"/>
              </a:rPr>
              <a:t>%/ fix от</a:t>
            </a:r>
            <a:r>
              <a:rPr lang="en-US" sz="800" kern="0" dirty="0">
                <a:solidFill>
                  <a:srgbClr val="488124"/>
                </a:solidFill>
                <a:sym typeface="Arial"/>
              </a:rPr>
              <a:t> </a:t>
            </a:r>
            <a:r>
              <a:rPr lang="ru-RU" sz="800" kern="0" dirty="0">
                <a:solidFill>
                  <a:srgbClr val="488124"/>
                </a:solidFill>
                <a:sym typeface="Arial"/>
              </a:rPr>
              <a:t>продажи доп. сервисов, </a:t>
            </a:r>
          </a:p>
        </p:txBody>
      </p:sp>
      <p:cxnSp>
        <p:nvCxnSpPr>
          <p:cNvPr id="104" name="Соединительная линия уступом 78">
            <a:extLst>
              <a:ext uri="{FF2B5EF4-FFF2-40B4-BE49-F238E27FC236}">
                <a16:creationId xmlns:a16="http://schemas.microsoft.com/office/drawing/2014/main" xmlns="" id="{5B5D6300-0160-4E53-91E3-1EFA95FD49B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49783" y="2630368"/>
            <a:ext cx="2602459" cy="295373"/>
          </a:xfrm>
          <a:prstGeom prst="bentConnector3">
            <a:avLst>
              <a:gd name="adj1" fmla="val 50000"/>
            </a:avLst>
          </a:prstGeom>
          <a:ln w="15875">
            <a:solidFill>
              <a:srgbClr val="EA0066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Соединительная линия уступом 33">
            <a:extLst>
              <a:ext uri="{FF2B5EF4-FFF2-40B4-BE49-F238E27FC236}">
                <a16:creationId xmlns:a16="http://schemas.microsoft.com/office/drawing/2014/main" xmlns="" id="{F3FE7E0A-AC22-41E0-83B1-49957EF31C37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88984" y="3341437"/>
            <a:ext cx="1319161" cy="5537"/>
          </a:xfrm>
          <a:prstGeom prst="bentConnector3">
            <a:avLst>
              <a:gd name="adj1" fmla="val 50000"/>
            </a:avLst>
          </a:prstGeom>
          <a:ln w="15875">
            <a:solidFill>
              <a:srgbClr val="8F89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Рисунок 75" descr="Деньги">
            <a:extLst>
              <a:ext uri="{FF2B5EF4-FFF2-40B4-BE49-F238E27FC236}">
                <a16:creationId xmlns:a16="http://schemas.microsoft.com/office/drawing/2014/main" xmlns="" id="{E3EDBC8A-1BCD-4E3A-B184-0AFF1B16B88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1350" y="3066258"/>
            <a:ext cx="385436" cy="379124"/>
          </a:xfrm>
          <a:prstGeom prst="rect">
            <a:avLst/>
          </a:prstGeom>
        </p:spPr>
      </p:pic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E7AE10BB-3098-438D-8F8D-BD9F8DD2C9EC}"/>
              </a:ext>
            </a:extLst>
          </p:cNvPr>
          <p:cNvCxnSpPr>
            <a:cxnSpLocks/>
          </p:cNvCxnSpPr>
          <p:nvPr/>
        </p:nvCxnSpPr>
        <p:spPr>
          <a:xfrm>
            <a:off x="8240323" y="2895061"/>
            <a:ext cx="0" cy="228603"/>
          </a:xfrm>
          <a:prstGeom prst="line">
            <a:avLst/>
          </a:prstGeom>
          <a:ln w="15875">
            <a:solidFill>
              <a:srgbClr val="EA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ustomShape 27">
            <a:extLst>
              <a:ext uri="{FF2B5EF4-FFF2-40B4-BE49-F238E27FC236}">
                <a16:creationId xmlns:a16="http://schemas.microsoft.com/office/drawing/2014/main" xmlns="" id="{F20A4276-CC71-4576-AC3A-58E0BC9719DF}"/>
              </a:ext>
            </a:extLst>
          </p:cNvPr>
          <p:cNvSpPr/>
          <p:nvPr/>
        </p:nvSpPr>
        <p:spPr>
          <a:xfrm>
            <a:off x="8015527" y="2653386"/>
            <a:ext cx="788108" cy="224908"/>
          </a:xfrm>
          <a:prstGeom prst="roundRect">
            <a:avLst>
              <a:gd name="adj" fmla="val 7472"/>
            </a:avLst>
          </a:prstGeom>
          <a:solidFill>
            <a:srgbClr val="8F89FD"/>
          </a:solidFill>
          <a:ln>
            <a:solidFill>
              <a:srgbClr val="EA0066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 algn="ctr"/>
            <a:r>
              <a:rPr lang="en-US" sz="1200" b="1" kern="0" dirty="0">
                <a:solidFill>
                  <a:srgbClr val="FFFFFF"/>
                </a:solidFill>
                <a:sym typeface="Arial"/>
              </a:rPr>
              <a:t> </a:t>
            </a:r>
            <a:r>
              <a:rPr lang="ru-RU" sz="1200" b="1" kern="0" dirty="0">
                <a:solidFill>
                  <a:srgbClr val="FFFFFF"/>
                </a:solidFill>
                <a:sym typeface="Arial"/>
              </a:rPr>
              <a:t>ЦТЛП</a:t>
            </a:r>
            <a:r>
              <a:rPr lang="en-US" sz="1200" b="1" kern="0" dirty="0">
                <a:solidFill>
                  <a:srgbClr val="FFFFFF"/>
                </a:solidFill>
                <a:sym typeface="Arial"/>
              </a:rPr>
              <a:t>  </a:t>
            </a:r>
            <a:endParaRPr lang="ru-RU" sz="1200" b="1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26" name="CustomShape 27">
            <a:extLst>
              <a:ext uri="{FF2B5EF4-FFF2-40B4-BE49-F238E27FC236}">
                <a16:creationId xmlns:a16="http://schemas.microsoft.com/office/drawing/2014/main" xmlns="" id="{C65CFEF3-4D45-439A-ADC4-B78ADF2CA365}"/>
              </a:ext>
            </a:extLst>
          </p:cNvPr>
          <p:cNvSpPr/>
          <p:nvPr/>
        </p:nvSpPr>
        <p:spPr>
          <a:xfrm>
            <a:off x="9514843" y="3445382"/>
            <a:ext cx="788108" cy="224908"/>
          </a:xfrm>
          <a:prstGeom prst="roundRect">
            <a:avLst>
              <a:gd name="adj" fmla="val 7472"/>
            </a:avLst>
          </a:prstGeom>
          <a:solidFill>
            <a:srgbClr val="8F89FD"/>
          </a:solidFill>
          <a:ln>
            <a:solidFill>
              <a:srgbClr val="EA0066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 algn="ctr"/>
            <a:r>
              <a:rPr lang="en-US" sz="1200" b="1" kern="0" dirty="0">
                <a:solidFill>
                  <a:srgbClr val="FFFFFF"/>
                </a:solidFill>
                <a:sym typeface="Arial"/>
              </a:rPr>
              <a:t> </a:t>
            </a:r>
            <a:r>
              <a:rPr lang="ru-RU" sz="1200" b="1" kern="0" dirty="0">
                <a:solidFill>
                  <a:srgbClr val="FFFFFF"/>
                </a:solidFill>
                <a:sym typeface="Arial"/>
              </a:rPr>
              <a:t>ЦТЛП</a:t>
            </a:r>
            <a:r>
              <a:rPr lang="en-US" sz="1200" b="1" kern="0" dirty="0">
                <a:solidFill>
                  <a:srgbClr val="FFFFFF"/>
                </a:solidFill>
                <a:sym typeface="Arial"/>
              </a:rPr>
              <a:t>  </a:t>
            </a:r>
            <a:endParaRPr lang="ru-RU" sz="1200" b="1" kern="0" dirty="0">
              <a:solidFill>
                <a:srgbClr val="FFFFFF"/>
              </a:solidFill>
              <a:sym typeface="Arial"/>
            </a:endParaRPr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xmlns="" id="{3E3C4F12-FC9B-44E1-ACB3-6483E057B273}"/>
              </a:ext>
            </a:extLst>
          </p:cNvPr>
          <p:cNvGrpSpPr/>
          <p:nvPr/>
        </p:nvGrpSpPr>
        <p:grpSpPr>
          <a:xfrm>
            <a:off x="9245663" y="2167720"/>
            <a:ext cx="2114576" cy="477787"/>
            <a:chOff x="7341852" y="1313654"/>
            <a:chExt cx="1585932" cy="358340"/>
          </a:xfrm>
        </p:grpSpPr>
        <p:sp>
          <p:nvSpPr>
            <p:cNvPr id="128" name="Скругленный прямоугольник 5">
              <a:extLst>
                <a:ext uri="{FF2B5EF4-FFF2-40B4-BE49-F238E27FC236}">
                  <a16:creationId xmlns:a16="http://schemas.microsoft.com/office/drawing/2014/main" xmlns="" id="{39CA2DB4-2ECD-4EE2-9B2A-738DD6F11A3A}"/>
                </a:ext>
              </a:extLst>
            </p:cNvPr>
            <p:cNvSpPr/>
            <p:nvPr/>
          </p:nvSpPr>
          <p:spPr>
            <a:xfrm>
              <a:off x="7540865" y="1427954"/>
              <a:ext cx="1386919" cy="244040"/>
            </a:xfrm>
            <a:prstGeom prst="roundRect">
              <a:avLst>
                <a:gd name="adj" fmla="val 6587"/>
              </a:avLst>
            </a:prstGeom>
            <a:solidFill>
              <a:srgbClr val="A957C6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20000" tIns="60000" rIns="120000" bIns="60000" anchor="ctr"/>
            <a:lstStyle/>
            <a:p>
              <a:pPr algn="ctr"/>
              <a:r>
                <a:rPr lang="ru-RU" sz="1200" kern="0" dirty="0">
                  <a:solidFill>
                    <a:srgbClr val="FFFFFF"/>
                  </a:solidFill>
                  <a:sym typeface="Arial"/>
                </a:rPr>
                <a:t>Облако ЦКП</a:t>
              </a:r>
            </a:p>
          </p:txBody>
        </p:sp>
        <p:sp>
          <p:nvSpPr>
            <p:cNvPr id="129" name="Скругленный прямоугольник 6">
              <a:extLst>
                <a:ext uri="{FF2B5EF4-FFF2-40B4-BE49-F238E27FC236}">
                  <a16:creationId xmlns:a16="http://schemas.microsoft.com/office/drawing/2014/main" xmlns="" id="{1278D3E4-332D-421A-B4CE-360DC8CF5B29}"/>
                </a:ext>
              </a:extLst>
            </p:cNvPr>
            <p:cNvSpPr/>
            <p:nvPr/>
          </p:nvSpPr>
          <p:spPr>
            <a:xfrm>
              <a:off x="7440600" y="1363084"/>
              <a:ext cx="1388252" cy="244040"/>
            </a:xfrm>
            <a:prstGeom prst="roundRect">
              <a:avLst>
                <a:gd name="adj" fmla="val 6587"/>
              </a:avLst>
            </a:prstGeom>
            <a:solidFill>
              <a:srgbClr val="A957C6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20000" tIns="60000" rIns="120000" bIns="60000" anchor="ctr"/>
            <a:lstStyle/>
            <a:p>
              <a:pPr algn="ctr"/>
              <a:r>
                <a:rPr lang="ru-RU" sz="1200" kern="0" dirty="0">
                  <a:solidFill>
                    <a:srgbClr val="FFFFFF"/>
                  </a:solidFill>
                  <a:sym typeface="Arial"/>
                </a:rPr>
                <a:t>Облако ЦКП</a:t>
              </a:r>
            </a:p>
          </p:txBody>
        </p:sp>
        <p:sp>
          <p:nvSpPr>
            <p:cNvPr id="130" name="Скругленный прямоугольник 20">
              <a:extLst>
                <a:ext uri="{FF2B5EF4-FFF2-40B4-BE49-F238E27FC236}">
                  <a16:creationId xmlns:a16="http://schemas.microsoft.com/office/drawing/2014/main" xmlns="" id="{7A806245-BD85-4F0D-84AD-6BA55F01E655}"/>
                </a:ext>
              </a:extLst>
            </p:cNvPr>
            <p:cNvSpPr/>
            <p:nvPr/>
          </p:nvSpPr>
          <p:spPr>
            <a:xfrm>
              <a:off x="7341852" y="1313654"/>
              <a:ext cx="1391675" cy="244040"/>
            </a:xfrm>
            <a:prstGeom prst="roundRect">
              <a:avLst>
                <a:gd name="adj" fmla="val 6587"/>
              </a:avLst>
            </a:prstGeom>
            <a:solidFill>
              <a:srgbClr val="A957C6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20000" tIns="60000" rIns="120000" bIns="60000" anchor="ctr"/>
            <a:lstStyle/>
            <a:p>
              <a:pPr algn="ctr"/>
              <a:r>
                <a:rPr lang="ru-RU" sz="1200" kern="0" dirty="0">
                  <a:solidFill>
                    <a:srgbClr val="FFFFFF"/>
                  </a:solidFill>
                  <a:sym typeface="Arial"/>
                </a:rPr>
                <a:t>Поставщики доп. ТЛ-сервисов</a:t>
              </a:r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7F2027A7-5934-432F-B939-9FEA173B6BC8}"/>
              </a:ext>
            </a:extLst>
          </p:cNvPr>
          <p:cNvSpPr/>
          <p:nvPr/>
        </p:nvSpPr>
        <p:spPr>
          <a:xfrm>
            <a:off x="9877296" y="2708596"/>
            <a:ext cx="2009613" cy="395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ru-RU" sz="933" b="1" kern="0" dirty="0">
                <a:solidFill>
                  <a:srgbClr val="000000"/>
                </a:solidFill>
                <a:cs typeface="Arial"/>
                <a:sym typeface="Arial"/>
              </a:rPr>
              <a:t>Сервисы</a:t>
            </a:r>
            <a:endParaRPr lang="ru-RU" sz="933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spcAft>
                <a:spcPts val="400"/>
              </a:spcAft>
            </a:pPr>
            <a:r>
              <a:rPr lang="ru-RU" sz="933" b="1" kern="0" dirty="0">
                <a:solidFill>
                  <a:srgbClr val="002060"/>
                </a:solidFill>
                <a:cs typeface="Arial"/>
                <a:sym typeface="Arial"/>
              </a:rPr>
              <a:t>Хранение, грузопереработка, оформление, страхование и т.д.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1E923B6A-1FE9-49A6-BE1E-6FF8F955AE54}"/>
              </a:ext>
            </a:extLst>
          </p:cNvPr>
          <p:cNvSpPr/>
          <p:nvPr/>
        </p:nvSpPr>
        <p:spPr>
          <a:xfrm>
            <a:off x="730815" y="2650416"/>
            <a:ext cx="2594052" cy="395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ru-RU" sz="933" b="1" kern="0" dirty="0">
                <a:solidFill>
                  <a:srgbClr val="000000"/>
                </a:solidFill>
                <a:cs typeface="Arial"/>
                <a:sym typeface="Arial"/>
              </a:rPr>
              <a:t>Сервисы</a:t>
            </a:r>
            <a:endParaRPr lang="ru-RU" sz="933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r>
              <a:rPr lang="ru-RU" sz="933" b="1" kern="0" dirty="0">
                <a:solidFill>
                  <a:srgbClr val="002060"/>
                </a:solidFill>
                <a:cs typeface="Arial"/>
                <a:sym typeface="Arial"/>
              </a:rPr>
              <a:t>Облачные системы автоматизации ТЛ-процессов и корпоративных функций </a:t>
            </a: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r>
              <a:rPr lang="ru-RU" sz="933" b="1" kern="0" dirty="0">
                <a:solidFill>
                  <a:srgbClr val="002060"/>
                </a:solidFill>
                <a:cs typeface="Arial"/>
                <a:sym typeface="Arial"/>
              </a:rPr>
              <a:t>Лизинг, кредитование т.д.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12764212-A0A7-45CE-B444-A704FA1D8DBE}"/>
              </a:ext>
            </a:extLst>
          </p:cNvPr>
          <p:cNvSpPr/>
          <p:nvPr/>
        </p:nvSpPr>
        <p:spPr>
          <a:xfrm>
            <a:off x="2167699" y="6442447"/>
            <a:ext cx="966880" cy="208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ru-RU" sz="933" b="1" kern="0" dirty="0" smtClean="0">
                <a:solidFill>
                  <a:srgbClr val="002060"/>
                </a:solidFill>
                <a:cs typeface="Arial"/>
                <a:sym typeface="Arial"/>
              </a:rPr>
              <a:t>Эффект</a:t>
            </a:r>
            <a:endParaRPr lang="ru-RU" sz="933" kern="0" dirty="0">
              <a:solidFill>
                <a:srgbClr val="002060"/>
              </a:solidFill>
              <a:cs typeface="Arial"/>
              <a:sym typeface="Arial"/>
            </a:endParaRPr>
          </a:p>
          <a:p>
            <a:pPr marL="228589" indent="-228589">
              <a:spcAft>
                <a:spcPts val="400"/>
              </a:spcAft>
              <a:buFont typeface="Arial" pitchFamily="34" charset="0"/>
              <a:buChar char="•"/>
            </a:pPr>
            <a:endParaRPr lang="ru-RU" sz="933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spcAft>
                <a:spcPts val="400"/>
              </a:spcAft>
            </a:pPr>
            <a:r>
              <a:rPr lang="ru-RU" sz="933" kern="0" dirty="0">
                <a:solidFill>
                  <a:srgbClr val="000000"/>
                </a:solidFill>
                <a:cs typeface="Arial"/>
                <a:sym typeface="Arial"/>
              </a:rPr>
              <a:t/>
            </a:r>
            <a:br>
              <a:rPr lang="ru-RU" sz="933" kern="0" dirty="0">
                <a:solidFill>
                  <a:srgbClr val="000000"/>
                </a:solidFill>
                <a:cs typeface="Arial"/>
                <a:sym typeface="Arial"/>
              </a:rPr>
            </a:br>
            <a:endParaRPr lang="ru-RU" sz="933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xmlns="" id="{F8F4D867-8954-4DDC-BFDF-AC3814F659F0}"/>
              </a:ext>
            </a:extLst>
          </p:cNvPr>
          <p:cNvCxnSpPr>
            <a:cxnSpLocks/>
          </p:cNvCxnSpPr>
          <p:nvPr/>
        </p:nvCxnSpPr>
        <p:spPr>
          <a:xfrm flipH="1">
            <a:off x="284231" y="6309575"/>
            <a:ext cx="315493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Соединительная линия уступом 33">
            <a:extLst>
              <a:ext uri="{FF2B5EF4-FFF2-40B4-BE49-F238E27FC236}">
                <a16:creationId xmlns:a16="http://schemas.microsoft.com/office/drawing/2014/main" xmlns="" id="{C27C92CD-4299-4789-9CAA-717E4D4FCA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174" y="3329272"/>
            <a:ext cx="1472695" cy="5537"/>
          </a:xfrm>
          <a:prstGeom prst="bentConnector3">
            <a:avLst>
              <a:gd name="adj1" fmla="val 50000"/>
            </a:avLst>
          </a:prstGeom>
          <a:ln w="15875">
            <a:solidFill>
              <a:srgbClr val="8F89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CustomShape 27">
            <a:extLst>
              <a:ext uri="{FF2B5EF4-FFF2-40B4-BE49-F238E27FC236}">
                <a16:creationId xmlns:a16="http://schemas.microsoft.com/office/drawing/2014/main" xmlns="" id="{EC5D2F86-BDFE-40D4-8FFA-F7E18BF43233}"/>
              </a:ext>
            </a:extLst>
          </p:cNvPr>
          <p:cNvSpPr/>
          <p:nvPr/>
        </p:nvSpPr>
        <p:spPr>
          <a:xfrm>
            <a:off x="415602" y="3557835"/>
            <a:ext cx="788108" cy="224908"/>
          </a:xfrm>
          <a:prstGeom prst="roundRect">
            <a:avLst>
              <a:gd name="adj" fmla="val 7472"/>
            </a:avLst>
          </a:prstGeom>
          <a:solidFill>
            <a:srgbClr val="8F89FD"/>
          </a:solidFill>
          <a:ln>
            <a:solidFill>
              <a:srgbClr val="EA0066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 algn="ctr"/>
            <a:r>
              <a:rPr lang="en-US" sz="1200" b="1" kern="0" dirty="0">
                <a:solidFill>
                  <a:srgbClr val="FFFFFF"/>
                </a:solidFill>
                <a:sym typeface="Arial"/>
              </a:rPr>
              <a:t> </a:t>
            </a:r>
            <a:r>
              <a:rPr lang="ru-RU" sz="1200" b="1" kern="0" dirty="0">
                <a:solidFill>
                  <a:srgbClr val="FFFFFF"/>
                </a:solidFill>
                <a:sym typeface="Arial"/>
              </a:rPr>
              <a:t>ЦТЛП</a:t>
            </a:r>
            <a:r>
              <a:rPr lang="en-US" sz="1200" b="1" kern="0" dirty="0">
                <a:solidFill>
                  <a:srgbClr val="FFFFFF"/>
                </a:solidFill>
                <a:sym typeface="Arial"/>
              </a:rPr>
              <a:t>  </a:t>
            </a:r>
            <a:endParaRPr lang="ru-RU" sz="1200" b="1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53" name="CustomShape 27">
            <a:extLst>
              <a:ext uri="{FF2B5EF4-FFF2-40B4-BE49-F238E27FC236}">
                <a16:creationId xmlns:a16="http://schemas.microsoft.com/office/drawing/2014/main" xmlns="" id="{6C363826-B17E-4583-85F8-50B0B36C2DC9}"/>
              </a:ext>
            </a:extLst>
          </p:cNvPr>
          <p:cNvSpPr/>
          <p:nvPr/>
        </p:nvSpPr>
        <p:spPr>
          <a:xfrm>
            <a:off x="730816" y="1468613"/>
            <a:ext cx="1628489" cy="518804"/>
          </a:xfrm>
          <a:prstGeom prst="roundRect">
            <a:avLst>
              <a:gd name="adj" fmla="val 50000"/>
            </a:avLst>
          </a:prstGeom>
          <a:solidFill>
            <a:srgbClr val="C4FFB5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 algn="ctr"/>
            <a:r>
              <a:rPr lang="ru-RU" sz="1067" b="1" kern="0" dirty="0">
                <a:solidFill>
                  <a:srgbClr val="488124"/>
                </a:solidFill>
                <a:sym typeface="Arial"/>
              </a:rPr>
              <a:t>Рынок данных и Интернет-маркетинга</a:t>
            </a:r>
          </a:p>
        </p:txBody>
      </p:sp>
      <p:cxnSp>
        <p:nvCxnSpPr>
          <p:cNvPr id="158" name="Соединительная линия уступом 33">
            <a:extLst>
              <a:ext uri="{FF2B5EF4-FFF2-40B4-BE49-F238E27FC236}">
                <a16:creationId xmlns:a16="http://schemas.microsoft.com/office/drawing/2014/main" xmlns="" id="{4DD0E1AA-608C-494B-9EC8-B69FF46F1F70}"/>
              </a:ext>
            </a:extLst>
          </p:cNvPr>
          <p:cNvCxnSpPr>
            <a:cxnSpLocks/>
            <a:stCxn id="18" idx="1"/>
            <a:endCxn id="153" idx="3"/>
          </p:cNvCxnSpPr>
          <p:nvPr/>
        </p:nvCxnSpPr>
        <p:spPr>
          <a:xfrm rot="10800000">
            <a:off x="2359304" y="1728017"/>
            <a:ext cx="2282192" cy="552103"/>
          </a:xfrm>
          <a:prstGeom prst="bentConnector3">
            <a:avLst>
              <a:gd name="adj1" fmla="val 50000"/>
            </a:avLst>
          </a:prstGeom>
          <a:ln w="15875">
            <a:solidFill>
              <a:srgbClr val="8F89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CustomShape 27">
            <a:extLst>
              <a:ext uri="{FF2B5EF4-FFF2-40B4-BE49-F238E27FC236}">
                <a16:creationId xmlns:a16="http://schemas.microsoft.com/office/drawing/2014/main" xmlns="" id="{9872BED8-A218-48E0-9FE2-16BEB0E7EC4A}"/>
              </a:ext>
            </a:extLst>
          </p:cNvPr>
          <p:cNvSpPr/>
          <p:nvPr/>
        </p:nvSpPr>
        <p:spPr>
          <a:xfrm>
            <a:off x="2843687" y="1987418"/>
            <a:ext cx="1708076" cy="241221"/>
          </a:xfrm>
          <a:prstGeom prst="roundRect">
            <a:avLst>
              <a:gd name="adj" fmla="val 747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>
              <a:spcAft>
                <a:spcPts val="400"/>
              </a:spcAft>
            </a:pPr>
            <a:r>
              <a:rPr lang="ru-RU" sz="800" kern="0" dirty="0">
                <a:solidFill>
                  <a:srgbClr val="000000"/>
                </a:solidFill>
                <a:sym typeface="Arial"/>
              </a:rPr>
              <a:t>Продажа</a:t>
            </a:r>
            <a:r>
              <a:rPr lang="en-US" sz="800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ru-RU" sz="800" kern="0" dirty="0">
                <a:solidFill>
                  <a:srgbClr val="000000"/>
                </a:solidFill>
                <a:sym typeface="Arial"/>
              </a:rPr>
              <a:t>данных, аналитики, </a:t>
            </a:r>
            <a:r>
              <a:rPr lang="en-US" sz="800" kern="0" dirty="0">
                <a:solidFill>
                  <a:srgbClr val="000000"/>
                </a:solidFill>
                <a:sym typeface="Arial"/>
              </a:rPr>
              <a:t>DMP</a:t>
            </a:r>
            <a:r>
              <a:rPr lang="ru-RU" sz="800" kern="0" dirty="0">
                <a:solidFill>
                  <a:srgbClr val="000000"/>
                </a:solidFill>
                <a:sym typeface="Arial"/>
              </a:rPr>
              <a:t>/ </a:t>
            </a:r>
            <a:r>
              <a:rPr lang="en-US" sz="800" kern="0" dirty="0">
                <a:solidFill>
                  <a:srgbClr val="000000"/>
                </a:solidFill>
                <a:sym typeface="Arial"/>
              </a:rPr>
              <a:t>DSP-</a:t>
            </a:r>
            <a:r>
              <a:rPr lang="ru-RU" sz="800" kern="0" dirty="0">
                <a:solidFill>
                  <a:srgbClr val="000000"/>
                </a:solidFill>
                <a:sym typeface="Arial"/>
              </a:rPr>
              <a:t>оператор</a:t>
            </a:r>
          </a:p>
        </p:txBody>
      </p:sp>
      <p:sp>
        <p:nvSpPr>
          <p:cNvPr id="68" name="CustomShape 27">
            <a:extLst>
              <a:ext uri="{FF2B5EF4-FFF2-40B4-BE49-F238E27FC236}">
                <a16:creationId xmlns:a16="http://schemas.microsoft.com/office/drawing/2014/main" xmlns="" id="{10F9BB4D-9EB5-49A4-8E1C-A02D597B1B40}"/>
              </a:ext>
            </a:extLst>
          </p:cNvPr>
          <p:cNvSpPr/>
          <p:nvPr/>
        </p:nvSpPr>
        <p:spPr>
          <a:xfrm>
            <a:off x="2820063" y="1726136"/>
            <a:ext cx="1731700" cy="249021"/>
          </a:xfrm>
          <a:prstGeom prst="roundRect">
            <a:avLst>
              <a:gd name="adj" fmla="val 747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>
              <a:spcAft>
                <a:spcPts val="400"/>
              </a:spcAft>
            </a:pPr>
            <a:r>
              <a:rPr lang="ru-RU" sz="800" kern="0" dirty="0">
                <a:solidFill>
                  <a:srgbClr val="000000"/>
                </a:solidFill>
                <a:sym typeface="Arial"/>
              </a:rPr>
              <a:t>Продажа трафика, лидогенерация</a:t>
            </a:r>
          </a:p>
        </p:txBody>
      </p:sp>
      <p:cxnSp>
        <p:nvCxnSpPr>
          <p:cNvPr id="65" name="Соединительная линия уступом 78">
            <a:extLst>
              <a:ext uri="{FF2B5EF4-FFF2-40B4-BE49-F238E27FC236}">
                <a16:creationId xmlns:a16="http://schemas.microsoft.com/office/drawing/2014/main" xmlns="" id="{8E901C95-58B3-490F-88A6-1DA58533AC06}"/>
              </a:ext>
            </a:extLst>
          </p:cNvPr>
          <p:cNvCxnSpPr>
            <a:cxnSpLocks/>
          </p:cNvCxnSpPr>
          <p:nvPr/>
        </p:nvCxnSpPr>
        <p:spPr>
          <a:xfrm>
            <a:off x="2359305" y="1644859"/>
            <a:ext cx="2606396" cy="459989"/>
          </a:xfrm>
          <a:prstGeom prst="bentConnector3">
            <a:avLst>
              <a:gd name="adj1" fmla="val 100026"/>
            </a:avLst>
          </a:prstGeom>
          <a:ln w="15875">
            <a:solidFill>
              <a:srgbClr val="EA0066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ustomShape 27">
            <a:extLst>
              <a:ext uri="{FF2B5EF4-FFF2-40B4-BE49-F238E27FC236}">
                <a16:creationId xmlns:a16="http://schemas.microsoft.com/office/drawing/2014/main" xmlns="" id="{B00AB708-C6B2-4183-B6C3-15DBF47B5CC3}"/>
              </a:ext>
            </a:extLst>
          </p:cNvPr>
          <p:cNvSpPr/>
          <p:nvPr/>
        </p:nvSpPr>
        <p:spPr>
          <a:xfrm>
            <a:off x="3411523" y="1306012"/>
            <a:ext cx="1536371" cy="249021"/>
          </a:xfrm>
          <a:prstGeom prst="roundRect">
            <a:avLst>
              <a:gd name="adj" fmla="val 747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000" tIns="60000" rIns="120000" bIns="60000" anchor="ctr"/>
          <a:lstStyle/>
          <a:p>
            <a:pPr>
              <a:spcAft>
                <a:spcPts val="400"/>
              </a:spcAft>
            </a:pPr>
            <a:r>
              <a:rPr lang="ru-RU" sz="800" b="1" kern="0" dirty="0">
                <a:solidFill>
                  <a:srgbClr val="000000"/>
                </a:solidFill>
                <a:sym typeface="Arial"/>
              </a:rPr>
              <a:t>Оплата </a:t>
            </a:r>
            <a:r>
              <a:rPr lang="en-US" sz="800" b="1" kern="0" dirty="0">
                <a:solidFill>
                  <a:srgbClr val="000000"/>
                </a:solidFill>
                <a:sym typeface="Arial"/>
              </a:rPr>
              <a:t>Digital-</a:t>
            </a:r>
            <a:r>
              <a:rPr lang="ru-RU" sz="800" b="1" kern="0" dirty="0">
                <a:solidFill>
                  <a:srgbClr val="000000"/>
                </a:solidFill>
                <a:sym typeface="Arial"/>
              </a:rPr>
              <a:t>услуг</a:t>
            </a:r>
          </a:p>
        </p:txBody>
      </p:sp>
      <p:pic>
        <p:nvPicPr>
          <p:cNvPr id="63" name="Рисунок 62" descr="Деньги">
            <a:extLst>
              <a:ext uri="{FF2B5EF4-FFF2-40B4-BE49-F238E27FC236}">
                <a16:creationId xmlns:a16="http://schemas.microsoft.com/office/drawing/2014/main" xmlns="" id="{AB7D884F-97C9-406B-941E-57D8F0D2126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2890" y="1160059"/>
            <a:ext cx="385436" cy="379124"/>
          </a:xfrm>
          <a:prstGeom prst="rect">
            <a:avLst/>
          </a:prstGeom>
        </p:spPr>
      </p:pic>
      <p:sp>
        <p:nvSpPr>
          <p:cNvPr id="73" name="Shape 405">
            <a:extLst>
              <a:ext uri="{FF2B5EF4-FFF2-40B4-BE49-F238E27FC236}">
                <a16:creationId xmlns:a16="http://schemas.microsoft.com/office/drawing/2014/main" xmlns="" id="{E8B0D3DE-AF6C-4F40-B474-6CEFCC8BA2CC}"/>
              </a:ext>
            </a:extLst>
          </p:cNvPr>
          <p:cNvSpPr txBox="1">
            <a:spLocks/>
          </p:cNvSpPr>
          <p:nvPr/>
        </p:nvSpPr>
        <p:spPr>
          <a:xfrm>
            <a:off x="2080290" y="216105"/>
            <a:ext cx="9580000" cy="66219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buClr>
                <a:srgbClr val="000000"/>
              </a:buClr>
            </a:pPr>
            <a:r>
              <a:rPr lang="ru-RU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Цифровые бизнес-процессы экспортной логистики</a:t>
            </a:r>
            <a:endParaRPr lang="ru" sz="24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257E610A-6057-4F15-84E0-33B82DC0E458}"/>
              </a:ext>
            </a:extLst>
          </p:cNvPr>
          <p:cNvCxnSpPr/>
          <p:nvPr/>
        </p:nvCxnSpPr>
        <p:spPr>
          <a:xfrm>
            <a:off x="464731" y="956720"/>
            <a:ext cx="11424572" cy="0"/>
          </a:xfrm>
          <a:prstGeom prst="line">
            <a:avLst/>
          </a:prstGeom>
          <a:ln w="25400">
            <a:solidFill>
              <a:srgbClr val="2B6099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6" name="Изображение 4" descr="Изображение 4"/>
          <p:cNvPicPr>
            <a:picLocks noChangeAspect="1"/>
          </p:cNvPicPr>
          <p:nvPr/>
        </p:nvPicPr>
        <p:blipFill>
          <a:blip r:embed="rId6">
            <a:extLst/>
          </a:blip>
          <a:srcRect l="66731" r="24501"/>
          <a:stretch>
            <a:fillRect/>
          </a:stretch>
        </p:blipFill>
        <p:spPr>
          <a:xfrm rot="5400000">
            <a:off x="7204388" y="-4280459"/>
            <a:ext cx="175254" cy="8835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Изображение 3" descr="Изображение 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467" y="-34419"/>
            <a:ext cx="1678374" cy="77983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Номер слайда 7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12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0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728789" y="6409592"/>
            <a:ext cx="5325573" cy="3604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aseline="30000" dirty="0">
                <a:solidFill>
                  <a:srgbClr val="283E6E"/>
                </a:solidFill>
                <a:latin typeface="Circe" panose="020B0502020203020203" pitchFamily="34" charset="-52"/>
              </a:rPr>
              <a:t>123610, Москва</a:t>
            </a:r>
            <a:r>
              <a:rPr lang="en-US" sz="2000" baseline="30000" dirty="0">
                <a:solidFill>
                  <a:srgbClr val="283E6E"/>
                </a:solidFill>
                <a:latin typeface="Circe" panose="020B0502020203020203" pitchFamily="34" charset="-52"/>
              </a:rPr>
              <a:t>,</a:t>
            </a:r>
            <a:r>
              <a:rPr lang="en-US" sz="2000" dirty="0">
                <a:solidFill>
                  <a:srgbClr val="283E6E"/>
                </a:solidFill>
                <a:latin typeface="Circe" panose="020B0502020203020203" pitchFamily="34" charset="-52"/>
              </a:rPr>
              <a:t> </a:t>
            </a:r>
            <a:r>
              <a:rPr lang="ru-RU" sz="2000" baseline="30000" dirty="0">
                <a:solidFill>
                  <a:srgbClr val="283E6E"/>
                </a:solidFill>
                <a:latin typeface="Circe" panose="020B0502020203020203" pitchFamily="34" charset="-52"/>
              </a:rPr>
              <a:t>Краснопресненская наб., 12	</a:t>
            </a:r>
            <a:endParaRPr lang="ru-RU" sz="2000" dirty="0">
              <a:solidFill>
                <a:srgbClr val="283E6E"/>
              </a:solidFill>
              <a:latin typeface="Circe" panose="020B0502020203020203" pitchFamily="34" charset="-52"/>
            </a:endParaRPr>
          </a:p>
          <a:p>
            <a:pPr algn="l"/>
            <a:r>
              <a:rPr lang="en-US" sz="2000" baseline="30000" dirty="0">
                <a:solidFill>
                  <a:srgbClr val="283E6E"/>
                </a:solidFill>
                <a:latin typeface="Circe" panose="020B0502020203020203" pitchFamily="34" charset="-52"/>
              </a:rPr>
              <a:t>www.exportcenter.ru</a:t>
            </a:r>
            <a:endParaRPr lang="en-US" sz="2000" dirty="0">
              <a:solidFill>
                <a:srgbClr val="283E6E"/>
              </a:solidFill>
              <a:latin typeface="Circe" panose="020B0502020203020203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0" y="925300"/>
            <a:ext cx="5968045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28600">
              <a:lnSpc>
                <a:spcPct val="8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БЛАГОДАРЮ 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880" y="1711431"/>
            <a:ext cx="8237166" cy="445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28600">
              <a:lnSpc>
                <a:spcPct val="80000"/>
              </a:lnSpc>
              <a:spcBef>
                <a:spcPct val="0"/>
              </a:spcBef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242" algn="ctr" defTabSz="457200">
              <a:spcBef>
                <a:spcPts val="800"/>
              </a:spcBef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КИРИЛЛОВА АЛЕВТИНА ГРИГОРЬЕВНА</a:t>
            </a:r>
          </a:p>
          <a:p>
            <a:pPr marL="37242" algn="ctr" defTabSz="457200">
              <a:spcBef>
                <a:spcPts val="80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РУКОВОДИТЕЛЬ ПРОЕКТА ПО РАЗВИТИЮ ЭКСПОРТНОЙ ЛОГИСТИКИ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«РОССИЙСКИЙ ЭКСПОРТНЫЙ ЦЕНТР»</a:t>
            </a:r>
          </a:p>
          <a:p>
            <a:pPr marL="37242" algn="ctr" defTabSz="457200">
              <a:spcBef>
                <a:spcPts val="80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ДОКТОР ТЕХНИЧЕСКИХ НАУК, ПРОФЕССОР</a:t>
            </a:r>
          </a:p>
          <a:p>
            <a:pPr marL="37242" algn="ctr" defTabSz="457200">
              <a:spcBef>
                <a:spcPts val="80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ПОЧЕТНЫЙ ЖЕЛЕЗНОДОРОЖНИК </a:t>
            </a:r>
          </a:p>
          <a:p>
            <a:pPr marL="37242" algn="ctr" defTabSz="457200">
              <a:spcBef>
                <a:spcPts val="800"/>
              </a:spcBef>
            </a:pPr>
            <a:endParaRPr lang="ru-RU" sz="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7242" algn="ctr" defTabSz="45720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ЛАУРЕАТ МЕЖДУНАРОДНОЙ ТРАНСПОРТНОЙ ПРЕМИИ </a:t>
            </a:r>
          </a:p>
          <a:p>
            <a:pPr marL="37242" algn="ctr" defTabSz="45720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«ЗОЛОТАЯ КОЛЕСНИЦА»</a:t>
            </a:r>
          </a:p>
          <a:p>
            <a:pPr marL="37242" algn="ctr" defTabSz="457200">
              <a:spcBef>
                <a:spcPts val="80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ОТВЕСТВЕННЫЙ СЕКРЕТАРЬ ЭКСПЕРТНОЙ СЕКЦИИ ПО ЛОГИСТИКЕ КОМИТЕТА ГОСУДАРСТВЕННОЙ ДУМЫ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ФС РФ ПО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ТРАНСПОРТУ 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СТРОИТЕЛЬСТВУ</a:t>
            </a:r>
          </a:p>
          <a:p>
            <a:pPr marL="37242" algn="ctr" defTabSz="457200">
              <a:spcBef>
                <a:spcPts val="800"/>
              </a:spcBef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ОБЩЕСТВЕННЫЙ БИЗНЕС-ОМБУДСМЕН ПО МЕЖДУНАРОДНОЙ ЛОГИСТИКЕ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220122" algn="ctr" defTabSz="457200">
              <a:spcBef>
                <a:spcPts val="800"/>
              </a:spcBef>
              <a:spcAft>
                <a:spcPts val="400"/>
              </a:spcAft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0" y="5925741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0122" algn="ctr" defTabSz="457200">
              <a:spcBef>
                <a:spcPts val="800"/>
              </a:spcBef>
              <a:spcAft>
                <a:spcPts val="400"/>
              </a:spcAft>
            </a:pPr>
            <a:r>
              <a:rPr lang="en-US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akirillova@exportcenter.ru</a:t>
            </a:r>
            <a:endParaRPr lang="en-US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0122" algn="ctr" defTabSz="457200">
              <a:spcBef>
                <a:spcPts val="800"/>
              </a:spcBef>
              <a:spcAft>
                <a:spcPts val="40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+7-985-774-4540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49041" y="1242337"/>
            <a:ext cx="3948293" cy="597877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Правовой статус и функционал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66876" y="1242337"/>
            <a:ext cx="4202724" cy="597877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РЭЦ</a:t>
            </a:r>
          </a:p>
          <a:p>
            <a:pPr algn="ctr" defTabSz="457200"/>
            <a:r>
              <a:rPr lang="ru-RU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сфере экспортной логистики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02370" y="734020"/>
            <a:ext cx="5767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АО «Российский экспортный центр»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24495" y="1680606"/>
            <a:ext cx="417011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irce"/>
            </a:endParaRPr>
          </a:p>
          <a:p>
            <a:pPr algn="just" defTabSz="457200"/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irce"/>
              </a:rPr>
              <a:t>Нивелирует действие существующих барьеров при осуществлении внешнеэкономической деятельности</a:t>
            </a:r>
          </a:p>
          <a:p>
            <a:pPr algn="just" defTabSz="457200"/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irce"/>
              </a:rPr>
              <a:t>создает все условия для бесшовной и беспрепятственной экспортной логистики российских товаров</a:t>
            </a:r>
          </a:p>
          <a:p>
            <a:pPr algn="just" defTabSz="457200"/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irce"/>
            </a:endParaRPr>
          </a:p>
          <a:p>
            <a:pPr algn="just" defTabSz="457200"/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irce"/>
              </a:rPr>
              <a:t>Обеспечивает системную работу по совершенствованию условий экспортной логистики и развитию экспорта транспортных услуг.</a:t>
            </a:r>
          </a:p>
          <a:p>
            <a:pPr algn="just" defTabSz="457200"/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irce"/>
            </a:endParaRPr>
          </a:p>
          <a:p>
            <a:pPr algn="just" defTabSz="457200"/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irce"/>
              </a:rPr>
              <a:t>Координирует деятельность участников внешнеэкономических, торговых и транспортно-логистических рынков. </a:t>
            </a:r>
          </a:p>
          <a:p>
            <a:pPr algn="just" defTabSz="457200"/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irce"/>
            </a:endParaRPr>
          </a:p>
          <a:p>
            <a:pPr algn="just" defTabSz="457200"/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irce"/>
              </a:rPr>
              <a:t>Взаимодействует с международными организациями и органами государственного управления Российской Федерации и иностранных государств в части разработки и реализации вопросов развития экспортной логистики по маршрутам международных транспортных коридоров и нормативного регулирования.</a:t>
            </a:r>
          </a:p>
          <a:p>
            <a:pPr algn="just" defTabSz="457200"/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irce"/>
            </a:endParaRPr>
          </a:p>
          <a:p>
            <a:pPr algn="just" defTabSz="457200"/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irce"/>
              </a:rPr>
              <a:t>Субсидирует транспортную составляющую в цене экспортных товаров.</a:t>
            </a:r>
          </a:p>
        </p:txBody>
      </p:sp>
      <p:pic>
        <p:nvPicPr>
          <p:cNvPr id="8" name="Picture 18" descr="2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64" y="6337654"/>
            <a:ext cx="137377" cy="167241"/>
          </a:xfrm>
          <a:prstGeom prst="rect">
            <a:avLst/>
          </a:prstGeom>
        </p:spPr>
      </p:pic>
      <p:pic>
        <p:nvPicPr>
          <p:cNvPr id="9" name="Picture 18" descr="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00" y="1967964"/>
            <a:ext cx="114850" cy="139817"/>
          </a:xfrm>
          <a:prstGeom prst="rect">
            <a:avLst/>
          </a:prstGeom>
        </p:spPr>
      </p:pic>
      <p:pic>
        <p:nvPicPr>
          <p:cNvPr id="10" name="Picture 18" descr="2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74" y="3122694"/>
            <a:ext cx="137377" cy="167241"/>
          </a:xfrm>
          <a:prstGeom prst="rect">
            <a:avLst/>
          </a:prstGeom>
        </p:spPr>
      </p:pic>
      <p:pic>
        <p:nvPicPr>
          <p:cNvPr id="11" name="Picture 18" descr="2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11" y="4742074"/>
            <a:ext cx="137377" cy="167241"/>
          </a:xfrm>
          <a:prstGeom prst="rect">
            <a:avLst/>
          </a:prstGeom>
        </p:spPr>
      </p:pic>
      <p:pic>
        <p:nvPicPr>
          <p:cNvPr id="12" name="Picture 18" descr="2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06" y="3951170"/>
            <a:ext cx="137377" cy="1672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17729" y="1864314"/>
            <a:ext cx="38246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irce"/>
              </a:rPr>
              <a:t>Правовой статус АО «РЭЦ» как Государственного института поддержки экспорта закреплен принятием Федерального закона от 29 июня 2015 года № 185-ФЗ «О внесении изменений в Федеральный закон «О банке развития» и статьей 970 части второй Гражданского кодекса Российской Федерации».</a:t>
            </a:r>
          </a:p>
          <a:p>
            <a:pPr algn="just" defTabSz="457200"/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irce"/>
            </a:endParaRPr>
          </a:p>
          <a:p>
            <a:pPr algn="just" defTabSz="457200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irce"/>
              </a:rPr>
              <a:t>Как государственный институт поддержки </a:t>
            </a:r>
            <a:r>
              <a:rPr lang="ru-RU" sz="1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irce"/>
              </a:rPr>
              <a:t>несырьевого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irce"/>
              </a:rPr>
              <a:t> экспорта, предоставляет российским экспортерам широкий спектр финансовых и нефинансовых мер поддержки</a:t>
            </a:r>
          </a:p>
          <a:p>
            <a:pPr algn="just" defTabSz="457200"/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irce"/>
            </a:endParaRPr>
          </a:p>
          <a:p>
            <a:pPr algn="just" defTabSz="457200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irce"/>
              </a:rPr>
              <a:t>В группу АО «РЭЦ» интегрированы Российское агентство по страхованию экспортных кредитов и инвестиций (АО «ЭКСАР») и АО РОСЭКСИМБАНК, что позволило оптимизировать ресурсы и создать эффективные бизнес-процессы по предоставление комплексных услуг экспортно-ориентированным компаниям.</a:t>
            </a:r>
          </a:p>
        </p:txBody>
      </p:sp>
      <p:pic>
        <p:nvPicPr>
          <p:cNvPr id="14" name="Picture 18" descr="2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73" y="1954253"/>
            <a:ext cx="137377" cy="167241"/>
          </a:xfrm>
          <a:prstGeom prst="rect">
            <a:avLst/>
          </a:prstGeom>
        </p:spPr>
      </p:pic>
      <p:pic>
        <p:nvPicPr>
          <p:cNvPr id="15" name="Picture 18" descr="2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33" y="3861212"/>
            <a:ext cx="137377" cy="167241"/>
          </a:xfrm>
          <a:prstGeom prst="rect">
            <a:avLst/>
          </a:prstGeom>
        </p:spPr>
      </p:pic>
      <p:pic>
        <p:nvPicPr>
          <p:cNvPr id="16" name="Picture 18" descr="2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41" y="4938778"/>
            <a:ext cx="137377" cy="167241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946805" y="2113794"/>
            <a:ext cx="26377" cy="4391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745800" y="2113795"/>
            <a:ext cx="14146" cy="4480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 txBox="1">
            <a:spLocks/>
          </p:cNvSpPr>
          <p:nvPr/>
        </p:nvSpPr>
        <p:spPr>
          <a:xfrm>
            <a:off x="10202228" y="6508985"/>
            <a:ext cx="359093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400" b="1" dirty="0">
                <a:solidFill>
                  <a:srgbClr val="3B4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  <a:endParaRPr lang="en-US" sz="1400" b="1" dirty="0">
              <a:solidFill>
                <a:srgbClr val="3B44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8857" y="756493"/>
            <a:ext cx="6839852" cy="367011"/>
          </a:xfrm>
          <a:prstGeom prst="rect">
            <a:avLst/>
          </a:prstGeom>
          <a:noFill/>
        </p:spPr>
        <p:txBody>
          <a:bodyPr wrap="square" lIns="34270" tIns="17139" rIns="34270" bIns="17139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rgbClr val="092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ПРИМЕР РАСЧЕТА ТРАНСПОРТНОЙ СУБСИДИИ</a:t>
            </a:r>
          </a:p>
          <a:p>
            <a:pPr algn="ctr" defTabSz="45720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900" b="1" dirty="0">
                <a:solidFill>
                  <a:srgbClr val="092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(для одного 40</a:t>
            </a:r>
            <a:r>
              <a:rPr lang="en-US" sz="900" b="1" dirty="0">
                <a:solidFill>
                  <a:srgbClr val="092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’</a:t>
            </a:r>
            <a:r>
              <a:rPr lang="ru-RU" sz="900" b="1" dirty="0">
                <a:solidFill>
                  <a:srgbClr val="092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 контейнера с продовольственной продукцией)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 rot="5400000">
            <a:off x="3798402" y="2254291"/>
            <a:ext cx="566142" cy="1926752"/>
            <a:chOff x="5949972" y="571500"/>
            <a:chExt cx="1509713" cy="4303712"/>
          </a:xfrm>
        </p:grpSpPr>
        <p:sp>
          <p:nvSpPr>
            <p:cNvPr id="6" name="Freeform 146"/>
            <p:cNvSpPr>
              <a:spLocks/>
            </p:cNvSpPr>
            <p:nvPr/>
          </p:nvSpPr>
          <p:spPr bwMode="auto">
            <a:xfrm>
              <a:off x="5949972" y="571500"/>
              <a:ext cx="1509713" cy="4303712"/>
            </a:xfrm>
            <a:custGeom>
              <a:avLst/>
              <a:gdLst>
                <a:gd name="T0" fmla="*/ 1665824627 w 951"/>
                <a:gd name="T1" fmla="*/ 2147483646 h 2711"/>
                <a:gd name="T2" fmla="*/ 1517134565 w 951"/>
                <a:gd name="T3" fmla="*/ 2147483646 h 2711"/>
                <a:gd name="T4" fmla="*/ 1325602627 w 951"/>
                <a:gd name="T5" fmla="*/ 2147483646 h 2711"/>
                <a:gd name="T6" fmla="*/ 1179433516 w 951"/>
                <a:gd name="T7" fmla="*/ 2147483646 h 2711"/>
                <a:gd name="T8" fmla="*/ 1078627232 w 951"/>
                <a:gd name="T9" fmla="*/ 2147483646 h 2711"/>
                <a:gd name="T10" fmla="*/ 1020664413 w 951"/>
                <a:gd name="T11" fmla="*/ 2147483646 h 2711"/>
                <a:gd name="T12" fmla="*/ 1003022520 w 951"/>
                <a:gd name="T13" fmla="*/ 2147483646 h 2711"/>
                <a:gd name="T14" fmla="*/ 1030745041 w 951"/>
                <a:gd name="T15" fmla="*/ 2147483646 h 2711"/>
                <a:gd name="T16" fmla="*/ 1101309440 w 951"/>
                <a:gd name="T17" fmla="*/ 2147483646 h 2711"/>
                <a:gd name="T18" fmla="*/ 1214715715 w 951"/>
                <a:gd name="T19" fmla="*/ 2147483646 h 2711"/>
                <a:gd name="T20" fmla="*/ 1370965454 w 951"/>
                <a:gd name="T21" fmla="*/ 2147483646 h 2711"/>
                <a:gd name="T22" fmla="*/ 1570058657 w 951"/>
                <a:gd name="T23" fmla="*/ 2147483646 h 2711"/>
                <a:gd name="T24" fmla="*/ 1721268083 w 951"/>
                <a:gd name="T25" fmla="*/ 2147483646 h 2711"/>
                <a:gd name="T26" fmla="*/ 1920359699 w 951"/>
                <a:gd name="T27" fmla="*/ 2147483646 h 2711"/>
                <a:gd name="T28" fmla="*/ 2084170703 w 951"/>
                <a:gd name="T29" fmla="*/ 2147483646 h 2711"/>
                <a:gd name="T30" fmla="*/ 2147483646 w 951"/>
                <a:gd name="T31" fmla="*/ 2147483646 h 2711"/>
                <a:gd name="T32" fmla="*/ 2147483646 w 951"/>
                <a:gd name="T33" fmla="*/ 1943039449 h 2711"/>
                <a:gd name="T34" fmla="*/ 2147483646 w 951"/>
                <a:gd name="T35" fmla="*/ 1612899813 h 2711"/>
                <a:gd name="T36" fmla="*/ 2147483646 w 951"/>
                <a:gd name="T37" fmla="*/ 1290319850 h 2711"/>
                <a:gd name="T38" fmla="*/ 2147483646 w 951"/>
                <a:gd name="T39" fmla="*/ 970259250 h 2711"/>
                <a:gd name="T40" fmla="*/ 2147483646 w 951"/>
                <a:gd name="T41" fmla="*/ 652719599 h 2711"/>
                <a:gd name="T42" fmla="*/ 2147483646 w 951"/>
                <a:gd name="T43" fmla="*/ 330139637 h 2711"/>
                <a:gd name="T44" fmla="*/ 2147483646 w 951"/>
                <a:gd name="T45" fmla="*/ 0 h 2711"/>
                <a:gd name="T46" fmla="*/ 1121470696 w 951"/>
                <a:gd name="T47" fmla="*/ 63003105 h 2711"/>
                <a:gd name="T48" fmla="*/ 1224796343 w 951"/>
                <a:gd name="T49" fmla="*/ 317539651 h 2711"/>
                <a:gd name="T50" fmla="*/ 1305441370 w 951"/>
                <a:gd name="T51" fmla="*/ 561993985 h 2711"/>
                <a:gd name="T52" fmla="*/ 1360884826 w 951"/>
                <a:gd name="T53" fmla="*/ 806449906 h 2711"/>
                <a:gd name="T54" fmla="*/ 1391126711 w 951"/>
                <a:gd name="T55" fmla="*/ 1053425190 h 2711"/>
                <a:gd name="T56" fmla="*/ 1391126711 w 951"/>
                <a:gd name="T57" fmla="*/ 1310481098 h 2711"/>
                <a:gd name="T58" fmla="*/ 1358365462 w 951"/>
                <a:gd name="T59" fmla="*/ 1580136991 h 2711"/>
                <a:gd name="T60" fmla="*/ 1292841378 w 951"/>
                <a:gd name="T61" fmla="*/ 1867434771 h 2711"/>
                <a:gd name="T62" fmla="*/ 1186994781 w 951"/>
                <a:gd name="T63" fmla="*/ 2147483646 h 2711"/>
                <a:gd name="T64" fmla="*/ 1040825670 w 951"/>
                <a:gd name="T65" fmla="*/ 2147483646 h 2711"/>
                <a:gd name="T66" fmla="*/ 854334045 w 951"/>
                <a:gd name="T67" fmla="*/ 2147483646 h 2711"/>
                <a:gd name="T68" fmla="*/ 703124620 w 951"/>
                <a:gd name="T69" fmla="*/ 2147483646 h 2711"/>
                <a:gd name="T70" fmla="*/ 448587961 w 951"/>
                <a:gd name="T71" fmla="*/ 2147483646 h 2711"/>
                <a:gd name="T72" fmla="*/ 252015708 w 951"/>
                <a:gd name="T73" fmla="*/ 2147483646 h 2711"/>
                <a:gd name="T74" fmla="*/ 113407863 w 951"/>
                <a:gd name="T75" fmla="*/ 2147483646 h 2711"/>
                <a:gd name="T76" fmla="*/ 30241885 w 951"/>
                <a:gd name="T77" fmla="*/ 2147483646 h 2711"/>
                <a:gd name="T78" fmla="*/ 0 w 951"/>
                <a:gd name="T79" fmla="*/ 2147483646 h 2711"/>
                <a:gd name="T80" fmla="*/ 5040314 w 951"/>
                <a:gd name="T81" fmla="*/ 2147483646 h 2711"/>
                <a:gd name="T82" fmla="*/ 42843464 w 951"/>
                <a:gd name="T83" fmla="*/ 2147483646 h 2711"/>
                <a:gd name="T84" fmla="*/ 118448177 w 951"/>
                <a:gd name="T85" fmla="*/ 2147483646 h 2711"/>
                <a:gd name="T86" fmla="*/ 224294774 w 951"/>
                <a:gd name="T87" fmla="*/ 2147483646 h 2711"/>
                <a:gd name="T88" fmla="*/ 365423571 w 951"/>
                <a:gd name="T89" fmla="*/ 2147483646 h 2711"/>
                <a:gd name="T90" fmla="*/ 544353930 w 951"/>
                <a:gd name="T91" fmla="*/ 2147483646 h 27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51" h="2711">
                  <a:moveTo>
                    <a:pt x="216" y="2711"/>
                  </a:moveTo>
                  <a:lnTo>
                    <a:pt x="731" y="2711"/>
                  </a:lnTo>
                  <a:lnTo>
                    <a:pt x="661" y="2633"/>
                  </a:lnTo>
                  <a:lnTo>
                    <a:pt x="630" y="2597"/>
                  </a:lnTo>
                  <a:lnTo>
                    <a:pt x="602" y="2563"/>
                  </a:lnTo>
                  <a:lnTo>
                    <a:pt x="574" y="2528"/>
                  </a:lnTo>
                  <a:lnTo>
                    <a:pt x="550" y="2494"/>
                  </a:lnTo>
                  <a:lnTo>
                    <a:pt x="526" y="2461"/>
                  </a:lnTo>
                  <a:lnTo>
                    <a:pt x="505" y="2427"/>
                  </a:lnTo>
                  <a:lnTo>
                    <a:pt x="486" y="2394"/>
                  </a:lnTo>
                  <a:lnTo>
                    <a:pt x="468" y="2362"/>
                  </a:lnTo>
                  <a:lnTo>
                    <a:pt x="453" y="2330"/>
                  </a:lnTo>
                  <a:lnTo>
                    <a:pt x="440" y="2297"/>
                  </a:lnTo>
                  <a:lnTo>
                    <a:pt x="428" y="2264"/>
                  </a:lnTo>
                  <a:lnTo>
                    <a:pt x="418" y="2233"/>
                  </a:lnTo>
                  <a:lnTo>
                    <a:pt x="410" y="2200"/>
                  </a:lnTo>
                  <a:lnTo>
                    <a:pt x="405" y="2166"/>
                  </a:lnTo>
                  <a:lnTo>
                    <a:pt x="400" y="2133"/>
                  </a:lnTo>
                  <a:lnTo>
                    <a:pt x="398" y="2099"/>
                  </a:lnTo>
                  <a:lnTo>
                    <a:pt x="398" y="2065"/>
                  </a:lnTo>
                  <a:lnTo>
                    <a:pt x="400" y="2030"/>
                  </a:lnTo>
                  <a:lnTo>
                    <a:pt x="404" y="1995"/>
                  </a:lnTo>
                  <a:lnTo>
                    <a:pt x="409" y="1959"/>
                  </a:lnTo>
                  <a:lnTo>
                    <a:pt x="417" y="1922"/>
                  </a:lnTo>
                  <a:lnTo>
                    <a:pt x="426" y="1885"/>
                  </a:lnTo>
                  <a:lnTo>
                    <a:pt x="437" y="1847"/>
                  </a:lnTo>
                  <a:lnTo>
                    <a:pt x="450" y="1808"/>
                  </a:lnTo>
                  <a:lnTo>
                    <a:pt x="466" y="1768"/>
                  </a:lnTo>
                  <a:lnTo>
                    <a:pt x="482" y="1727"/>
                  </a:lnTo>
                  <a:lnTo>
                    <a:pt x="501" y="1684"/>
                  </a:lnTo>
                  <a:lnTo>
                    <a:pt x="522" y="1640"/>
                  </a:lnTo>
                  <a:lnTo>
                    <a:pt x="544" y="1595"/>
                  </a:lnTo>
                  <a:lnTo>
                    <a:pt x="569" y="1549"/>
                  </a:lnTo>
                  <a:lnTo>
                    <a:pt x="595" y="1501"/>
                  </a:lnTo>
                  <a:lnTo>
                    <a:pt x="623" y="1451"/>
                  </a:lnTo>
                  <a:lnTo>
                    <a:pt x="654" y="1397"/>
                  </a:lnTo>
                  <a:lnTo>
                    <a:pt x="683" y="1344"/>
                  </a:lnTo>
                  <a:lnTo>
                    <a:pt x="712" y="1293"/>
                  </a:lnTo>
                  <a:lnTo>
                    <a:pt x="737" y="1241"/>
                  </a:lnTo>
                  <a:lnTo>
                    <a:pt x="762" y="1191"/>
                  </a:lnTo>
                  <a:lnTo>
                    <a:pt x="786" y="1141"/>
                  </a:lnTo>
                  <a:lnTo>
                    <a:pt x="807" y="1092"/>
                  </a:lnTo>
                  <a:lnTo>
                    <a:pt x="827" y="1045"/>
                  </a:lnTo>
                  <a:lnTo>
                    <a:pt x="846" y="997"/>
                  </a:lnTo>
                  <a:lnTo>
                    <a:pt x="863" y="952"/>
                  </a:lnTo>
                  <a:lnTo>
                    <a:pt x="878" y="905"/>
                  </a:lnTo>
                  <a:lnTo>
                    <a:pt x="893" y="860"/>
                  </a:lnTo>
                  <a:lnTo>
                    <a:pt x="904" y="815"/>
                  </a:lnTo>
                  <a:lnTo>
                    <a:pt x="916" y="771"/>
                  </a:lnTo>
                  <a:lnTo>
                    <a:pt x="926" y="727"/>
                  </a:lnTo>
                  <a:lnTo>
                    <a:pt x="933" y="684"/>
                  </a:lnTo>
                  <a:lnTo>
                    <a:pt x="939" y="640"/>
                  </a:lnTo>
                  <a:lnTo>
                    <a:pt x="945" y="597"/>
                  </a:lnTo>
                  <a:lnTo>
                    <a:pt x="949" y="555"/>
                  </a:lnTo>
                  <a:lnTo>
                    <a:pt x="951" y="512"/>
                  </a:lnTo>
                  <a:lnTo>
                    <a:pt x="951" y="470"/>
                  </a:lnTo>
                  <a:lnTo>
                    <a:pt x="950" y="428"/>
                  </a:lnTo>
                  <a:lnTo>
                    <a:pt x="948" y="385"/>
                  </a:lnTo>
                  <a:lnTo>
                    <a:pt x="945" y="343"/>
                  </a:lnTo>
                  <a:lnTo>
                    <a:pt x="939" y="302"/>
                  </a:lnTo>
                  <a:lnTo>
                    <a:pt x="933" y="259"/>
                  </a:lnTo>
                  <a:lnTo>
                    <a:pt x="924" y="216"/>
                  </a:lnTo>
                  <a:lnTo>
                    <a:pt x="915" y="174"/>
                  </a:lnTo>
                  <a:lnTo>
                    <a:pt x="904" y="131"/>
                  </a:lnTo>
                  <a:lnTo>
                    <a:pt x="892" y="88"/>
                  </a:lnTo>
                  <a:lnTo>
                    <a:pt x="878" y="44"/>
                  </a:lnTo>
                  <a:lnTo>
                    <a:pt x="863" y="0"/>
                  </a:lnTo>
                  <a:lnTo>
                    <a:pt x="434" y="0"/>
                  </a:lnTo>
                  <a:lnTo>
                    <a:pt x="445" y="25"/>
                  </a:lnTo>
                  <a:lnTo>
                    <a:pt x="460" y="59"/>
                  </a:lnTo>
                  <a:lnTo>
                    <a:pt x="473" y="92"/>
                  </a:lnTo>
                  <a:lnTo>
                    <a:pt x="486" y="126"/>
                  </a:lnTo>
                  <a:lnTo>
                    <a:pt x="498" y="158"/>
                  </a:lnTo>
                  <a:lnTo>
                    <a:pt x="508" y="191"/>
                  </a:lnTo>
                  <a:lnTo>
                    <a:pt x="518" y="223"/>
                  </a:lnTo>
                  <a:lnTo>
                    <a:pt x="526" y="255"/>
                  </a:lnTo>
                  <a:lnTo>
                    <a:pt x="534" y="288"/>
                  </a:lnTo>
                  <a:lnTo>
                    <a:pt x="540" y="320"/>
                  </a:lnTo>
                  <a:lnTo>
                    <a:pt x="545" y="353"/>
                  </a:lnTo>
                  <a:lnTo>
                    <a:pt x="550" y="385"/>
                  </a:lnTo>
                  <a:lnTo>
                    <a:pt x="552" y="418"/>
                  </a:lnTo>
                  <a:lnTo>
                    <a:pt x="554" y="452"/>
                  </a:lnTo>
                  <a:lnTo>
                    <a:pt x="554" y="486"/>
                  </a:lnTo>
                  <a:lnTo>
                    <a:pt x="552" y="520"/>
                  </a:lnTo>
                  <a:lnTo>
                    <a:pt x="550" y="555"/>
                  </a:lnTo>
                  <a:lnTo>
                    <a:pt x="545" y="591"/>
                  </a:lnTo>
                  <a:lnTo>
                    <a:pt x="539" y="627"/>
                  </a:lnTo>
                  <a:lnTo>
                    <a:pt x="532" y="664"/>
                  </a:lnTo>
                  <a:lnTo>
                    <a:pt x="523" y="702"/>
                  </a:lnTo>
                  <a:lnTo>
                    <a:pt x="513" y="741"/>
                  </a:lnTo>
                  <a:lnTo>
                    <a:pt x="501" y="780"/>
                  </a:lnTo>
                  <a:lnTo>
                    <a:pt x="487" y="821"/>
                  </a:lnTo>
                  <a:lnTo>
                    <a:pt x="471" y="864"/>
                  </a:lnTo>
                  <a:lnTo>
                    <a:pt x="453" y="907"/>
                  </a:lnTo>
                  <a:lnTo>
                    <a:pt x="434" y="952"/>
                  </a:lnTo>
                  <a:lnTo>
                    <a:pt x="413" y="998"/>
                  </a:lnTo>
                  <a:lnTo>
                    <a:pt x="391" y="1046"/>
                  </a:lnTo>
                  <a:lnTo>
                    <a:pt x="365" y="1095"/>
                  </a:lnTo>
                  <a:lnTo>
                    <a:pt x="339" y="1145"/>
                  </a:lnTo>
                  <a:lnTo>
                    <a:pt x="310" y="1198"/>
                  </a:lnTo>
                  <a:lnTo>
                    <a:pt x="279" y="1252"/>
                  </a:lnTo>
                  <a:lnTo>
                    <a:pt x="243" y="1317"/>
                  </a:lnTo>
                  <a:lnTo>
                    <a:pt x="209" y="1379"/>
                  </a:lnTo>
                  <a:lnTo>
                    <a:pt x="178" y="1440"/>
                  </a:lnTo>
                  <a:lnTo>
                    <a:pt x="149" y="1499"/>
                  </a:lnTo>
                  <a:lnTo>
                    <a:pt x="123" y="1557"/>
                  </a:lnTo>
                  <a:lnTo>
                    <a:pt x="100" y="1613"/>
                  </a:lnTo>
                  <a:lnTo>
                    <a:pt x="78" y="1668"/>
                  </a:lnTo>
                  <a:lnTo>
                    <a:pt x="60" y="1722"/>
                  </a:lnTo>
                  <a:lnTo>
                    <a:pt x="45" y="1774"/>
                  </a:lnTo>
                  <a:lnTo>
                    <a:pt x="31" y="1826"/>
                  </a:lnTo>
                  <a:lnTo>
                    <a:pt x="20" y="1877"/>
                  </a:lnTo>
                  <a:lnTo>
                    <a:pt x="12" y="1927"/>
                  </a:lnTo>
                  <a:lnTo>
                    <a:pt x="5" y="1975"/>
                  </a:lnTo>
                  <a:lnTo>
                    <a:pt x="1" y="2024"/>
                  </a:lnTo>
                  <a:lnTo>
                    <a:pt x="0" y="2072"/>
                  </a:lnTo>
                  <a:lnTo>
                    <a:pt x="0" y="2119"/>
                  </a:lnTo>
                  <a:lnTo>
                    <a:pt x="2" y="2157"/>
                  </a:lnTo>
                  <a:lnTo>
                    <a:pt x="6" y="2194"/>
                  </a:lnTo>
                  <a:lnTo>
                    <a:pt x="11" y="2231"/>
                  </a:lnTo>
                  <a:lnTo>
                    <a:pt x="17" y="2269"/>
                  </a:lnTo>
                  <a:lnTo>
                    <a:pt x="26" y="2306"/>
                  </a:lnTo>
                  <a:lnTo>
                    <a:pt x="35" y="2343"/>
                  </a:lnTo>
                  <a:lnTo>
                    <a:pt x="47" y="2380"/>
                  </a:lnTo>
                  <a:lnTo>
                    <a:pt x="59" y="2416"/>
                  </a:lnTo>
                  <a:lnTo>
                    <a:pt x="73" y="2453"/>
                  </a:lnTo>
                  <a:lnTo>
                    <a:pt x="89" y="2490"/>
                  </a:lnTo>
                  <a:lnTo>
                    <a:pt x="106" y="2527"/>
                  </a:lnTo>
                  <a:lnTo>
                    <a:pt x="125" y="2563"/>
                  </a:lnTo>
                  <a:lnTo>
                    <a:pt x="145" y="2600"/>
                  </a:lnTo>
                  <a:lnTo>
                    <a:pt x="167" y="2637"/>
                  </a:lnTo>
                  <a:lnTo>
                    <a:pt x="191" y="2674"/>
                  </a:lnTo>
                  <a:lnTo>
                    <a:pt x="216" y="2711"/>
                  </a:lnTo>
                  <a:close/>
                </a:path>
              </a:pathLst>
            </a:custGeom>
            <a:gradFill rotWithShape="0">
              <a:gsLst>
                <a:gs pos="0">
                  <a:srgbClr val="2D3E50"/>
                </a:gs>
                <a:gs pos="50400">
                  <a:srgbClr val="4F4C4D"/>
                </a:gs>
                <a:gs pos="100000">
                  <a:srgbClr val="705A4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309563" hangingPunct="0">
                <a:defRPr/>
              </a:pPr>
              <a:endParaRPr lang="ru-RU" sz="1875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7" name="Freeform 147"/>
            <p:cNvSpPr>
              <a:spLocks noEditPoints="1"/>
            </p:cNvSpPr>
            <p:nvPr/>
          </p:nvSpPr>
          <p:spPr bwMode="auto">
            <a:xfrm>
              <a:off x="6216672" y="755650"/>
              <a:ext cx="912813" cy="4017962"/>
            </a:xfrm>
            <a:custGeom>
              <a:avLst/>
              <a:gdLst>
                <a:gd name="T0" fmla="*/ 441028379 w 575"/>
                <a:gd name="T1" fmla="*/ 2147483646 h 2531"/>
                <a:gd name="T2" fmla="*/ 403225221 w 575"/>
                <a:gd name="T3" fmla="*/ 2147483646 h 2531"/>
                <a:gd name="T4" fmla="*/ 526713739 w 575"/>
                <a:gd name="T5" fmla="*/ 2147483646 h 2531"/>
                <a:gd name="T6" fmla="*/ 186491665 w 575"/>
                <a:gd name="T7" fmla="*/ 2147483646 h 2531"/>
                <a:gd name="T8" fmla="*/ 105846620 w 575"/>
                <a:gd name="T9" fmla="*/ 2147483646 h 2531"/>
                <a:gd name="T10" fmla="*/ 173891670 w 575"/>
                <a:gd name="T11" fmla="*/ 2147483646 h 2531"/>
                <a:gd name="T12" fmla="*/ 262096394 w 575"/>
                <a:gd name="T13" fmla="*/ 2147483646 h 2531"/>
                <a:gd name="T14" fmla="*/ 30241892 w 575"/>
                <a:gd name="T15" fmla="*/ 2147483646 h 2531"/>
                <a:gd name="T16" fmla="*/ 5040315 w 575"/>
                <a:gd name="T17" fmla="*/ 2147483646 h 2531"/>
                <a:gd name="T18" fmla="*/ 52924104 w 575"/>
                <a:gd name="T19" fmla="*/ 2147483646 h 2531"/>
                <a:gd name="T20" fmla="*/ 68045050 w 575"/>
                <a:gd name="T21" fmla="*/ 2147483646 h 2531"/>
                <a:gd name="T22" fmla="*/ 65524098 w 575"/>
                <a:gd name="T23" fmla="*/ 2147483646 h 2531"/>
                <a:gd name="T24" fmla="*/ 25201576 w 575"/>
                <a:gd name="T25" fmla="*/ 2147483646 h 2531"/>
                <a:gd name="T26" fmla="*/ 65524098 w 575"/>
                <a:gd name="T27" fmla="*/ 2147483646 h 2531"/>
                <a:gd name="T28" fmla="*/ 100806305 w 575"/>
                <a:gd name="T29" fmla="*/ 2147483646 h 2531"/>
                <a:gd name="T30" fmla="*/ 65524098 w 575"/>
                <a:gd name="T31" fmla="*/ 2147483646 h 2531"/>
                <a:gd name="T32" fmla="*/ 148690094 w 575"/>
                <a:gd name="T33" fmla="*/ 2147483646 h 2531"/>
                <a:gd name="T34" fmla="*/ 252015763 w 575"/>
                <a:gd name="T35" fmla="*/ 2147483646 h 2531"/>
                <a:gd name="T36" fmla="*/ 244456084 w 575"/>
                <a:gd name="T37" fmla="*/ 2147483646 h 2531"/>
                <a:gd name="T38" fmla="*/ 420867118 w 575"/>
                <a:gd name="T39" fmla="*/ 2147483646 h 2531"/>
                <a:gd name="T40" fmla="*/ 438507428 w 575"/>
                <a:gd name="T41" fmla="*/ 2147483646 h 2531"/>
                <a:gd name="T42" fmla="*/ 554434679 w 575"/>
                <a:gd name="T43" fmla="*/ 2147483646 h 2531"/>
                <a:gd name="T44" fmla="*/ 420867118 w 575"/>
                <a:gd name="T45" fmla="*/ 2147483646 h 2531"/>
                <a:gd name="T46" fmla="*/ 652721620 w 575"/>
                <a:gd name="T47" fmla="*/ 2147483646 h 2531"/>
                <a:gd name="T48" fmla="*/ 841732649 w 575"/>
                <a:gd name="T49" fmla="*/ 2147483646 h 2531"/>
                <a:gd name="T50" fmla="*/ 695563506 w 575"/>
                <a:gd name="T51" fmla="*/ 2147483646 h 2531"/>
                <a:gd name="T52" fmla="*/ 932458323 w 575"/>
                <a:gd name="T53" fmla="*/ 2147483646 h 2531"/>
                <a:gd name="T54" fmla="*/ 1060987156 w 575"/>
                <a:gd name="T55" fmla="*/ 2147483646 h 2531"/>
                <a:gd name="T56" fmla="*/ 1043345259 w 575"/>
                <a:gd name="T57" fmla="*/ 2147483646 h 2531"/>
                <a:gd name="T58" fmla="*/ 1217236929 w 575"/>
                <a:gd name="T59" fmla="*/ 2033765047 h 2531"/>
                <a:gd name="T60" fmla="*/ 1222277245 w 575"/>
                <a:gd name="T61" fmla="*/ 1877515379 h 2531"/>
                <a:gd name="T62" fmla="*/ 1315522283 w 575"/>
                <a:gd name="T63" fmla="*/ 1754028532 h 2531"/>
                <a:gd name="T64" fmla="*/ 1217236929 w 575"/>
                <a:gd name="T65" fmla="*/ 2033765047 h 2531"/>
                <a:gd name="T66" fmla="*/ 1340723859 w 575"/>
                <a:gd name="T67" fmla="*/ 1454129182 h 2531"/>
                <a:gd name="T68" fmla="*/ 1378527018 w 575"/>
                <a:gd name="T69" fmla="*/ 1239916721 h 2531"/>
                <a:gd name="T70" fmla="*/ 1433970485 w 575"/>
                <a:gd name="T71" fmla="*/ 1171871717 h 2531"/>
                <a:gd name="T72" fmla="*/ 1403728594 w 575"/>
                <a:gd name="T73" fmla="*/ 1391126077 h 2531"/>
                <a:gd name="T74" fmla="*/ 1398688279 w 575"/>
                <a:gd name="T75" fmla="*/ 877014266 h 2531"/>
                <a:gd name="T76" fmla="*/ 1393647963 w 575"/>
                <a:gd name="T77" fmla="*/ 728324272 h 2531"/>
                <a:gd name="T78" fmla="*/ 1428930170 w 575"/>
                <a:gd name="T79" fmla="*/ 577114916 h 2531"/>
                <a:gd name="T80" fmla="*/ 1441530165 w 575"/>
                <a:gd name="T81" fmla="*/ 725804910 h 2531"/>
                <a:gd name="T82" fmla="*/ 1398688279 w 575"/>
                <a:gd name="T83" fmla="*/ 877014266 h 2531"/>
                <a:gd name="T84" fmla="*/ 1290320707 w 575"/>
                <a:gd name="T85" fmla="*/ 158769030 h 2531"/>
                <a:gd name="T86" fmla="*/ 1295361022 w 575"/>
                <a:gd name="T87" fmla="*/ 0 h 2531"/>
                <a:gd name="T88" fmla="*/ 1376006066 w 575"/>
                <a:gd name="T89" fmla="*/ 287297777 h 25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5" h="2531">
                  <a:moveTo>
                    <a:pt x="209" y="2531"/>
                  </a:moveTo>
                  <a:lnTo>
                    <a:pt x="209" y="2531"/>
                  </a:lnTo>
                  <a:lnTo>
                    <a:pt x="175" y="2482"/>
                  </a:lnTo>
                  <a:lnTo>
                    <a:pt x="143" y="2434"/>
                  </a:lnTo>
                  <a:lnTo>
                    <a:pt x="160" y="2424"/>
                  </a:lnTo>
                  <a:lnTo>
                    <a:pt x="191" y="2471"/>
                  </a:lnTo>
                  <a:lnTo>
                    <a:pt x="226" y="2519"/>
                  </a:lnTo>
                  <a:lnTo>
                    <a:pt x="209" y="2531"/>
                  </a:lnTo>
                  <a:close/>
                  <a:moveTo>
                    <a:pt x="86" y="2330"/>
                  </a:moveTo>
                  <a:lnTo>
                    <a:pt x="86" y="2330"/>
                  </a:lnTo>
                  <a:lnTo>
                    <a:pt x="74" y="2303"/>
                  </a:lnTo>
                  <a:lnTo>
                    <a:pt x="62" y="2276"/>
                  </a:lnTo>
                  <a:lnTo>
                    <a:pt x="51" y="2249"/>
                  </a:lnTo>
                  <a:lnTo>
                    <a:pt x="42" y="2221"/>
                  </a:lnTo>
                  <a:lnTo>
                    <a:pt x="60" y="2215"/>
                  </a:lnTo>
                  <a:lnTo>
                    <a:pt x="69" y="2241"/>
                  </a:lnTo>
                  <a:lnTo>
                    <a:pt x="80" y="2268"/>
                  </a:lnTo>
                  <a:lnTo>
                    <a:pt x="92" y="2295"/>
                  </a:lnTo>
                  <a:lnTo>
                    <a:pt x="104" y="2322"/>
                  </a:lnTo>
                  <a:lnTo>
                    <a:pt x="86" y="2330"/>
                  </a:lnTo>
                  <a:close/>
                  <a:moveTo>
                    <a:pt x="12" y="2107"/>
                  </a:moveTo>
                  <a:lnTo>
                    <a:pt x="12" y="2107"/>
                  </a:lnTo>
                  <a:lnTo>
                    <a:pt x="8" y="2077"/>
                  </a:lnTo>
                  <a:lnTo>
                    <a:pt x="4" y="2048"/>
                  </a:lnTo>
                  <a:lnTo>
                    <a:pt x="2" y="2019"/>
                  </a:lnTo>
                  <a:lnTo>
                    <a:pt x="0" y="1989"/>
                  </a:lnTo>
                  <a:lnTo>
                    <a:pt x="21" y="1988"/>
                  </a:lnTo>
                  <a:lnTo>
                    <a:pt x="22" y="2017"/>
                  </a:lnTo>
                  <a:lnTo>
                    <a:pt x="24" y="2047"/>
                  </a:lnTo>
                  <a:lnTo>
                    <a:pt x="27" y="2075"/>
                  </a:lnTo>
                  <a:lnTo>
                    <a:pt x="32" y="2103"/>
                  </a:lnTo>
                  <a:lnTo>
                    <a:pt x="12" y="2107"/>
                  </a:lnTo>
                  <a:close/>
                  <a:moveTo>
                    <a:pt x="26" y="1873"/>
                  </a:moveTo>
                  <a:lnTo>
                    <a:pt x="6" y="1871"/>
                  </a:lnTo>
                  <a:lnTo>
                    <a:pt x="10" y="1842"/>
                  </a:lnTo>
                  <a:lnTo>
                    <a:pt x="14" y="1814"/>
                  </a:lnTo>
                  <a:lnTo>
                    <a:pt x="20" y="1784"/>
                  </a:lnTo>
                  <a:lnTo>
                    <a:pt x="26" y="1754"/>
                  </a:lnTo>
                  <a:lnTo>
                    <a:pt x="46" y="1759"/>
                  </a:lnTo>
                  <a:lnTo>
                    <a:pt x="40" y="1788"/>
                  </a:lnTo>
                  <a:lnTo>
                    <a:pt x="34" y="1817"/>
                  </a:lnTo>
                  <a:lnTo>
                    <a:pt x="29" y="1846"/>
                  </a:lnTo>
                  <a:lnTo>
                    <a:pt x="26" y="1873"/>
                  </a:lnTo>
                  <a:close/>
                  <a:moveTo>
                    <a:pt x="78" y="1648"/>
                  </a:moveTo>
                  <a:lnTo>
                    <a:pt x="59" y="1641"/>
                  </a:lnTo>
                  <a:lnTo>
                    <a:pt x="78" y="1587"/>
                  </a:lnTo>
                  <a:lnTo>
                    <a:pt x="100" y="1531"/>
                  </a:lnTo>
                  <a:lnTo>
                    <a:pt x="118" y="1539"/>
                  </a:lnTo>
                  <a:lnTo>
                    <a:pt x="97" y="1594"/>
                  </a:lnTo>
                  <a:lnTo>
                    <a:pt x="78" y="1648"/>
                  </a:lnTo>
                  <a:close/>
                  <a:moveTo>
                    <a:pt x="167" y="1433"/>
                  </a:moveTo>
                  <a:lnTo>
                    <a:pt x="149" y="1424"/>
                  </a:lnTo>
                  <a:lnTo>
                    <a:pt x="174" y="1372"/>
                  </a:lnTo>
                  <a:lnTo>
                    <a:pt x="202" y="1319"/>
                  </a:lnTo>
                  <a:lnTo>
                    <a:pt x="220" y="1329"/>
                  </a:lnTo>
                  <a:lnTo>
                    <a:pt x="192" y="1382"/>
                  </a:lnTo>
                  <a:lnTo>
                    <a:pt x="167" y="1433"/>
                  </a:lnTo>
                  <a:close/>
                  <a:moveTo>
                    <a:pt x="276" y="1227"/>
                  </a:moveTo>
                  <a:lnTo>
                    <a:pt x="259" y="1218"/>
                  </a:lnTo>
                  <a:lnTo>
                    <a:pt x="288" y="1166"/>
                  </a:lnTo>
                  <a:lnTo>
                    <a:pt x="316" y="1116"/>
                  </a:lnTo>
                  <a:lnTo>
                    <a:pt x="334" y="1126"/>
                  </a:lnTo>
                  <a:lnTo>
                    <a:pt x="306" y="1175"/>
                  </a:lnTo>
                  <a:lnTo>
                    <a:pt x="276" y="1227"/>
                  </a:lnTo>
                  <a:close/>
                  <a:moveTo>
                    <a:pt x="388" y="1021"/>
                  </a:moveTo>
                  <a:lnTo>
                    <a:pt x="370" y="1012"/>
                  </a:lnTo>
                  <a:lnTo>
                    <a:pt x="396" y="958"/>
                  </a:lnTo>
                  <a:lnTo>
                    <a:pt x="421" y="908"/>
                  </a:lnTo>
                  <a:lnTo>
                    <a:pt x="439" y="915"/>
                  </a:lnTo>
                  <a:lnTo>
                    <a:pt x="414" y="968"/>
                  </a:lnTo>
                  <a:lnTo>
                    <a:pt x="388" y="1021"/>
                  </a:lnTo>
                  <a:close/>
                  <a:moveTo>
                    <a:pt x="483" y="807"/>
                  </a:moveTo>
                  <a:lnTo>
                    <a:pt x="465" y="800"/>
                  </a:lnTo>
                  <a:lnTo>
                    <a:pt x="485" y="745"/>
                  </a:lnTo>
                  <a:lnTo>
                    <a:pt x="503" y="690"/>
                  </a:lnTo>
                  <a:lnTo>
                    <a:pt x="522" y="696"/>
                  </a:lnTo>
                  <a:lnTo>
                    <a:pt x="504" y="751"/>
                  </a:lnTo>
                  <a:lnTo>
                    <a:pt x="483" y="807"/>
                  </a:lnTo>
                  <a:close/>
                  <a:moveTo>
                    <a:pt x="551" y="582"/>
                  </a:moveTo>
                  <a:lnTo>
                    <a:pt x="532" y="577"/>
                  </a:lnTo>
                  <a:lnTo>
                    <a:pt x="537" y="549"/>
                  </a:lnTo>
                  <a:lnTo>
                    <a:pt x="543" y="520"/>
                  </a:lnTo>
                  <a:lnTo>
                    <a:pt x="547" y="492"/>
                  </a:lnTo>
                  <a:lnTo>
                    <a:pt x="550" y="463"/>
                  </a:lnTo>
                  <a:lnTo>
                    <a:pt x="569" y="465"/>
                  </a:lnTo>
                  <a:lnTo>
                    <a:pt x="566" y="494"/>
                  </a:lnTo>
                  <a:lnTo>
                    <a:pt x="562" y="523"/>
                  </a:lnTo>
                  <a:lnTo>
                    <a:pt x="557" y="552"/>
                  </a:lnTo>
                  <a:lnTo>
                    <a:pt x="551" y="582"/>
                  </a:lnTo>
                  <a:close/>
                  <a:moveTo>
                    <a:pt x="555" y="348"/>
                  </a:moveTo>
                  <a:lnTo>
                    <a:pt x="555" y="348"/>
                  </a:lnTo>
                  <a:lnTo>
                    <a:pt x="554" y="319"/>
                  </a:lnTo>
                  <a:lnTo>
                    <a:pt x="553" y="289"/>
                  </a:lnTo>
                  <a:lnTo>
                    <a:pt x="550" y="261"/>
                  </a:lnTo>
                  <a:lnTo>
                    <a:pt x="547" y="232"/>
                  </a:lnTo>
                  <a:lnTo>
                    <a:pt x="567" y="229"/>
                  </a:lnTo>
                  <a:lnTo>
                    <a:pt x="570" y="259"/>
                  </a:lnTo>
                  <a:lnTo>
                    <a:pt x="572" y="288"/>
                  </a:lnTo>
                  <a:lnTo>
                    <a:pt x="574" y="318"/>
                  </a:lnTo>
                  <a:lnTo>
                    <a:pt x="575" y="348"/>
                  </a:lnTo>
                  <a:lnTo>
                    <a:pt x="555" y="348"/>
                  </a:lnTo>
                  <a:close/>
                  <a:moveTo>
                    <a:pt x="527" y="118"/>
                  </a:moveTo>
                  <a:lnTo>
                    <a:pt x="527" y="118"/>
                  </a:lnTo>
                  <a:lnTo>
                    <a:pt x="512" y="63"/>
                  </a:lnTo>
                  <a:lnTo>
                    <a:pt x="495" y="7"/>
                  </a:lnTo>
                  <a:lnTo>
                    <a:pt x="514" y="0"/>
                  </a:lnTo>
                  <a:lnTo>
                    <a:pt x="531" y="58"/>
                  </a:lnTo>
                  <a:lnTo>
                    <a:pt x="539" y="86"/>
                  </a:lnTo>
                  <a:lnTo>
                    <a:pt x="546" y="114"/>
                  </a:lnTo>
                  <a:lnTo>
                    <a:pt x="527" y="11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309563" hangingPunct="0">
                <a:defRPr/>
              </a:pPr>
              <a:endParaRPr lang="ru-RU" sz="1875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8" name="Freeform 148"/>
            <p:cNvSpPr>
              <a:spLocks/>
            </p:cNvSpPr>
            <p:nvPr/>
          </p:nvSpPr>
          <p:spPr bwMode="auto">
            <a:xfrm>
              <a:off x="6011885" y="571500"/>
              <a:ext cx="911225" cy="4303712"/>
            </a:xfrm>
            <a:custGeom>
              <a:avLst/>
              <a:gdLst>
                <a:gd name="T0" fmla="*/ 632560013 w 574"/>
                <a:gd name="T1" fmla="*/ 2147483646 h 2711"/>
                <a:gd name="T2" fmla="*/ 441028138 w 574"/>
                <a:gd name="T3" fmla="*/ 2147483646 h 2711"/>
                <a:gd name="T4" fmla="*/ 289818763 w 574"/>
                <a:gd name="T5" fmla="*/ 2147483646 h 2711"/>
                <a:gd name="T6" fmla="*/ 173891575 w 574"/>
                <a:gd name="T7" fmla="*/ 2147483646 h 2711"/>
                <a:gd name="T8" fmla="*/ 98286888 w 574"/>
                <a:gd name="T9" fmla="*/ 2147483646 h 2711"/>
                <a:gd name="T10" fmla="*/ 60483750 w 574"/>
                <a:gd name="T11" fmla="*/ 2147483646 h 2711"/>
                <a:gd name="T12" fmla="*/ 50403125 w 574"/>
                <a:gd name="T13" fmla="*/ 2147483646 h 2711"/>
                <a:gd name="T14" fmla="*/ 80645000 w 574"/>
                <a:gd name="T15" fmla="*/ 2147483646 h 2711"/>
                <a:gd name="T16" fmla="*/ 161290000 w 574"/>
                <a:gd name="T17" fmla="*/ 2147483646 h 2711"/>
                <a:gd name="T18" fmla="*/ 297378438 w 574"/>
                <a:gd name="T19" fmla="*/ 2147483646 h 2711"/>
                <a:gd name="T20" fmla="*/ 486390950 w 574"/>
                <a:gd name="T21" fmla="*/ 2147483646 h 2711"/>
                <a:gd name="T22" fmla="*/ 733366263 w 574"/>
                <a:gd name="T23" fmla="*/ 2147483646 h 2711"/>
                <a:gd name="T24" fmla="*/ 884575638 w 574"/>
                <a:gd name="T25" fmla="*/ 2147483646 h 2711"/>
                <a:gd name="T26" fmla="*/ 1073586563 w 574"/>
                <a:gd name="T27" fmla="*/ 2147483646 h 2711"/>
                <a:gd name="T28" fmla="*/ 1219755625 w 574"/>
                <a:gd name="T29" fmla="*/ 2147483646 h 2711"/>
                <a:gd name="T30" fmla="*/ 1330642500 w 574"/>
                <a:gd name="T31" fmla="*/ 1945560399 h 2711"/>
                <a:gd name="T32" fmla="*/ 1401206875 w 574"/>
                <a:gd name="T33" fmla="*/ 1650701358 h 2711"/>
                <a:gd name="T34" fmla="*/ 1431448750 w 574"/>
                <a:gd name="T35" fmla="*/ 1461690455 h 2711"/>
                <a:gd name="T36" fmla="*/ 1446569688 w 574"/>
                <a:gd name="T37" fmla="*/ 1202113598 h 2711"/>
                <a:gd name="T38" fmla="*/ 1433969700 w 574"/>
                <a:gd name="T39" fmla="*/ 945057690 h 2711"/>
                <a:gd name="T40" fmla="*/ 1388606888 w 574"/>
                <a:gd name="T41" fmla="*/ 677921159 h 2711"/>
                <a:gd name="T42" fmla="*/ 1313002200 w 574"/>
                <a:gd name="T43" fmla="*/ 400704003 h 2711"/>
                <a:gd name="T44" fmla="*/ 1204634688 w 574"/>
                <a:gd name="T45" fmla="*/ 103325600 h 2711"/>
                <a:gd name="T46" fmla="*/ 1106349388 w 574"/>
                <a:gd name="T47" fmla="*/ 0 h 2711"/>
                <a:gd name="T48" fmla="*/ 1224795938 w 574"/>
                <a:gd name="T49" fmla="*/ 299897765 h 2711"/>
                <a:gd name="T50" fmla="*/ 1313002200 w 574"/>
                <a:gd name="T51" fmla="*/ 584676182 h 2711"/>
                <a:gd name="T52" fmla="*/ 1368445638 w 574"/>
                <a:gd name="T53" fmla="*/ 854332076 h 2711"/>
                <a:gd name="T54" fmla="*/ 1396166563 w 574"/>
                <a:gd name="T55" fmla="*/ 1113908933 h 2711"/>
                <a:gd name="T56" fmla="*/ 1391126250 w 574"/>
                <a:gd name="T57" fmla="*/ 1370964841 h 2711"/>
                <a:gd name="T58" fmla="*/ 1368445638 w 574"/>
                <a:gd name="T59" fmla="*/ 1547375758 h 2711"/>
                <a:gd name="T60" fmla="*/ 1307961888 w 574"/>
                <a:gd name="T61" fmla="*/ 1832152587 h 2711"/>
                <a:gd name="T62" fmla="*/ 1212195950 w 574"/>
                <a:gd name="T63" fmla="*/ 2137092252 h 2711"/>
                <a:gd name="T64" fmla="*/ 1078626875 w 574"/>
                <a:gd name="T65" fmla="*/ 2147483646 h 2711"/>
                <a:gd name="T66" fmla="*/ 904736888 w 574"/>
                <a:gd name="T67" fmla="*/ 2147483646 h 2711"/>
                <a:gd name="T68" fmla="*/ 693043763 w 574"/>
                <a:gd name="T69" fmla="*/ 2147483646 h 2711"/>
                <a:gd name="T70" fmla="*/ 519152188 w 574"/>
                <a:gd name="T71" fmla="*/ 2147483646 h 2711"/>
                <a:gd name="T72" fmla="*/ 304939700 w 574"/>
                <a:gd name="T73" fmla="*/ 2147483646 h 2711"/>
                <a:gd name="T74" fmla="*/ 153730325 w 574"/>
                <a:gd name="T75" fmla="*/ 2147483646 h 2711"/>
                <a:gd name="T76" fmla="*/ 50403125 w 574"/>
                <a:gd name="T77" fmla="*/ 2147483646 h 2711"/>
                <a:gd name="T78" fmla="*/ 5040313 w 574"/>
                <a:gd name="T79" fmla="*/ 2147483646 h 2711"/>
                <a:gd name="T80" fmla="*/ 2520950 w 574"/>
                <a:gd name="T81" fmla="*/ 2147483646 h 2711"/>
                <a:gd name="T82" fmla="*/ 30241875 w 574"/>
                <a:gd name="T83" fmla="*/ 2147483646 h 2711"/>
                <a:gd name="T84" fmla="*/ 93246575 w 574"/>
                <a:gd name="T85" fmla="*/ 2147483646 h 2711"/>
                <a:gd name="T86" fmla="*/ 194052825 w 574"/>
                <a:gd name="T87" fmla="*/ 2147483646 h 2711"/>
                <a:gd name="T88" fmla="*/ 330141263 w 574"/>
                <a:gd name="T89" fmla="*/ 2147483646 h 2711"/>
                <a:gd name="T90" fmla="*/ 501511888 w 574"/>
                <a:gd name="T91" fmla="*/ 2147483646 h 27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4" h="2711">
                  <a:moveTo>
                    <a:pt x="226" y="2711"/>
                  </a:moveTo>
                  <a:lnTo>
                    <a:pt x="251" y="2711"/>
                  </a:lnTo>
                  <a:lnTo>
                    <a:pt x="224" y="2674"/>
                  </a:lnTo>
                  <a:lnTo>
                    <a:pt x="198" y="2636"/>
                  </a:lnTo>
                  <a:lnTo>
                    <a:pt x="175" y="2599"/>
                  </a:lnTo>
                  <a:lnTo>
                    <a:pt x="153" y="2562"/>
                  </a:lnTo>
                  <a:lnTo>
                    <a:pt x="133" y="2525"/>
                  </a:lnTo>
                  <a:lnTo>
                    <a:pt x="115" y="2488"/>
                  </a:lnTo>
                  <a:lnTo>
                    <a:pt x="98" y="2451"/>
                  </a:lnTo>
                  <a:lnTo>
                    <a:pt x="83" y="2414"/>
                  </a:lnTo>
                  <a:lnTo>
                    <a:pt x="69" y="2376"/>
                  </a:lnTo>
                  <a:lnTo>
                    <a:pt x="57" y="2339"/>
                  </a:lnTo>
                  <a:lnTo>
                    <a:pt x="48" y="2303"/>
                  </a:lnTo>
                  <a:lnTo>
                    <a:pt x="39" y="2266"/>
                  </a:lnTo>
                  <a:lnTo>
                    <a:pt x="32" y="2229"/>
                  </a:lnTo>
                  <a:lnTo>
                    <a:pt x="27" y="2192"/>
                  </a:lnTo>
                  <a:lnTo>
                    <a:pt x="24" y="2154"/>
                  </a:lnTo>
                  <a:lnTo>
                    <a:pt x="20" y="2117"/>
                  </a:lnTo>
                  <a:lnTo>
                    <a:pt x="20" y="2072"/>
                  </a:lnTo>
                  <a:lnTo>
                    <a:pt x="21" y="2026"/>
                  </a:lnTo>
                  <a:lnTo>
                    <a:pt x="26" y="1980"/>
                  </a:lnTo>
                  <a:lnTo>
                    <a:pt x="32" y="1933"/>
                  </a:lnTo>
                  <a:lnTo>
                    <a:pt x="41" y="1885"/>
                  </a:lnTo>
                  <a:lnTo>
                    <a:pt x="51" y="1837"/>
                  </a:lnTo>
                  <a:lnTo>
                    <a:pt x="64" y="1787"/>
                  </a:lnTo>
                  <a:lnTo>
                    <a:pt x="80" y="1736"/>
                  </a:lnTo>
                  <a:lnTo>
                    <a:pt x="98" y="1684"/>
                  </a:lnTo>
                  <a:lnTo>
                    <a:pt x="118" y="1631"/>
                  </a:lnTo>
                  <a:lnTo>
                    <a:pt x="140" y="1577"/>
                  </a:lnTo>
                  <a:lnTo>
                    <a:pt x="165" y="1521"/>
                  </a:lnTo>
                  <a:lnTo>
                    <a:pt x="193" y="1464"/>
                  </a:lnTo>
                  <a:lnTo>
                    <a:pt x="224" y="1405"/>
                  </a:lnTo>
                  <a:lnTo>
                    <a:pt x="257" y="1344"/>
                  </a:lnTo>
                  <a:lnTo>
                    <a:pt x="291" y="1282"/>
                  </a:lnTo>
                  <a:lnTo>
                    <a:pt x="322" y="1229"/>
                  </a:lnTo>
                  <a:lnTo>
                    <a:pt x="351" y="1177"/>
                  </a:lnTo>
                  <a:lnTo>
                    <a:pt x="377" y="1126"/>
                  </a:lnTo>
                  <a:lnTo>
                    <a:pt x="403" y="1078"/>
                  </a:lnTo>
                  <a:lnTo>
                    <a:pt x="426" y="1030"/>
                  </a:lnTo>
                  <a:lnTo>
                    <a:pt x="447" y="984"/>
                  </a:lnTo>
                  <a:lnTo>
                    <a:pt x="466" y="939"/>
                  </a:lnTo>
                  <a:lnTo>
                    <a:pt x="484" y="896"/>
                  </a:lnTo>
                  <a:lnTo>
                    <a:pt x="500" y="853"/>
                  </a:lnTo>
                  <a:lnTo>
                    <a:pt x="515" y="812"/>
                  </a:lnTo>
                  <a:lnTo>
                    <a:pt x="528" y="772"/>
                  </a:lnTo>
                  <a:lnTo>
                    <a:pt x="539" y="731"/>
                  </a:lnTo>
                  <a:lnTo>
                    <a:pt x="549" y="693"/>
                  </a:lnTo>
                  <a:lnTo>
                    <a:pt x="556" y="655"/>
                  </a:lnTo>
                  <a:lnTo>
                    <a:pt x="563" y="617"/>
                  </a:lnTo>
                  <a:lnTo>
                    <a:pt x="568" y="580"/>
                  </a:lnTo>
                  <a:lnTo>
                    <a:pt x="571" y="546"/>
                  </a:lnTo>
                  <a:lnTo>
                    <a:pt x="574" y="511"/>
                  </a:lnTo>
                  <a:lnTo>
                    <a:pt x="574" y="477"/>
                  </a:lnTo>
                  <a:lnTo>
                    <a:pt x="574" y="444"/>
                  </a:lnTo>
                  <a:lnTo>
                    <a:pt x="572" y="409"/>
                  </a:lnTo>
                  <a:lnTo>
                    <a:pt x="569" y="375"/>
                  </a:lnTo>
                  <a:lnTo>
                    <a:pt x="565" y="340"/>
                  </a:lnTo>
                  <a:lnTo>
                    <a:pt x="558" y="304"/>
                  </a:lnTo>
                  <a:lnTo>
                    <a:pt x="551" y="269"/>
                  </a:lnTo>
                  <a:lnTo>
                    <a:pt x="542" y="233"/>
                  </a:lnTo>
                  <a:lnTo>
                    <a:pt x="533" y="196"/>
                  </a:lnTo>
                  <a:lnTo>
                    <a:pt x="521" y="159"/>
                  </a:lnTo>
                  <a:lnTo>
                    <a:pt x="509" y="121"/>
                  </a:lnTo>
                  <a:lnTo>
                    <a:pt x="494" y="82"/>
                  </a:lnTo>
                  <a:lnTo>
                    <a:pt x="478" y="41"/>
                  </a:lnTo>
                  <a:lnTo>
                    <a:pt x="460" y="0"/>
                  </a:lnTo>
                  <a:lnTo>
                    <a:pt x="439" y="0"/>
                  </a:lnTo>
                  <a:lnTo>
                    <a:pt x="456" y="40"/>
                  </a:lnTo>
                  <a:lnTo>
                    <a:pt x="471" y="80"/>
                  </a:lnTo>
                  <a:lnTo>
                    <a:pt x="486" y="119"/>
                  </a:lnTo>
                  <a:lnTo>
                    <a:pt x="499" y="157"/>
                  </a:lnTo>
                  <a:lnTo>
                    <a:pt x="511" y="195"/>
                  </a:lnTo>
                  <a:lnTo>
                    <a:pt x="521" y="232"/>
                  </a:lnTo>
                  <a:lnTo>
                    <a:pt x="530" y="268"/>
                  </a:lnTo>
                  <a:lnTo>
                    <a:pt x="537" y="303"/>
                  </a:lnTo>
                  <a:lnTo>
                    <a:pt x="543" y="339"/>
                  </a:lnTo>
                  <a:lnTo>
                    <a:pt x="548" y="374"/>
                  </a:lnTo>
                  <a:lnTo>
                    <a:pt x="552" y="408"/>
                  </a:lnTo>
                  <a:lnTo>
                    <a:pt x="554" y="442"/>
                  </a:lnTo>
                  <a:lnTo>
                    <a:pt x="554" y="476"/>
                  </a:lnTo>
                  <a:lnTo>
                    <a:pt x="554" y="510"/>
                  </a:lnTo>
                  <a:lnTo>
                    <a:pt x="552" y="544"/>
                  </a:lnTo>
                  <a:lnTo>
                    <a:pt x="549" y="578"/>
                  </a:lnTo>
                  <a:lnTo>
                    <a:pt x="543" y="614"/>
                  </a:lnTo>
                  <a:lnTo>
                    <a:pt x="537" y="651"/>
                  </a:lnTo>
                  <a:lnTo>
                    <a:pt x="529" y="689"/>
                  </a:lnTo>
                  <a:lnTo>
                    <a:pt x="519" y="727"/>
                  </a:lnTo>
                  <a:lnTo>
                    <a:pt x="509" y="766"/>
                  </a:lnTo>
                  <a:lnTo>
                    <a:pt x="496" y="807"/>
                  </a:lnTo>
                  <a:lnTo>
                    <a:pt x="481" y="848"/>
                  </a:lnTo>
                  <a:lnTo>
                    <a:pt x="465" y="889"/>
                  </a:lnTo>
                  <a:lnTo>
                    <a:pt x="448" y="933"/>
                  </a:lnTo>
                  <a:lnTo>
                    <a:pt x="428" y="977"/>
                  </a:lnTo>
                  <a:lnTo>
                    <a:pt x="407" y="1023"/>
                  </a:lnTo>
                  <a:lnTo>
                    <a:pt x="385" y="1069"/>
                  </a:lnTo>
                  <a:lnTo>
                    <a:pt x="359" y="1118"/>
                  </a:lnTo>
                  <a:lnTo>
                    <a:pt x="333" y="1168"/>
                  </a:lnTo>
                  <a:lnTo>
                    <a:pt x="305" y="1219"/>
                  </a:lnTo>
                  <a:lnTo>
                    <a:pt x="275" y="1272"/>
                  </a:lnTo>
                  <a:lnTo>
                    <a:pt x="239" y="1335"/>
                  </a:lnTo>
                  <a:lnTo>
                    <a:pt x="206" y="1396"/>
                  </a:lnTo>
                  <a:lnTo>
                    <a:pt x="175" y="1456"/>
                  </a:lnTo>
                  <a:lnTo>
                    <a:pt x="147" y="1514"/>
                  </a:lnTo>
                  <a:lnTo>
                    <a:pt x="121" y="1570"/>
                  </a:lnTo>
                  <a:lnTo>
                    <a:pt x="99" y="1625"/>
                  </a:lnTo>
                  <a:lnTo>
                    <a:pt x="79" y="1679"/>
                  </a:lnTo>
                  <a:lnTo>
                    <a:pt x="61" y="1732"/>
                  </a:lnTo>
                  <a:lnTo>
                    <a:pt x="45" y="1783"/>
                  </a:lnTo>
                  <a:lnTo>
                    <a:pt x="31" y="1833"/>
                  </a:lnTo>
                  <a:lnTo>
                    <a:pt x="20" y="1882"/>
                  </a:lnTo>
                  <a:lnTo>
                    <a:pt x="12" y="1931"/>
                  </a:lnTo>
                  <a:lnTo>
                    <a:pt x="6" y="1978"/>
                  </a:lnTo>
                  <a:lnTo>
                    <a:pt x="2" y="2025"/>
                  </a:lnTo>
                  <a:lnTo>
                    <a:pt x="0" y="2072"/>
                  </a:lnTo>
                  <a:lnTo>
                    <a:pt x="1" y="2118"/>
                  </a:lnTo>
                  <a:lnTo>
                    <a:pt x="3" y="2155"/>
                  </a:lnTo>
                  <a:lnTo>
                    <a:pt x="7" y="2192"/>
                  </a:lnTo>
                  <a:lnTo>
                    <a:pt x="12" y="2229"/>
                  </a:lnTo>
                  <a:lnTo>
                    <a:pt x="19" y="2266"/>
                  </a:lnTo>
                  <a:lnTo>
                    <a:pt x="27" y="2303"/>
                  </a:lnTo>
                  <a:lnTo>
                    <a:pt x="37" y="2341"/>
                  </a:lnTo>
                  <a:lnTo>
                    <a:pt x="49" y="2378"/>
                  </a:lnTo>
                  <a:lnTo>
                    <a:pt x="62" y="2415"/>
                  </a:lnTo>
                  <a:lnTo>
                    <a:pt x="77" y="2452"/>
                  </a:lnTo>
                  <a:lnTo>
                    <a:pt x="93" y="2488"/>
                  </a:lnTo>
                  <a:lnTo>
                    <a:pt x="111" y="2525"/>
                  </a:lnTo>
                  <a:lnTo>
                    <a:pt x="131" y="2562"/>
                  </a:lnTo>
                  <a:lnTo>
                    <a:pt x="152" y="2599"/>
                  </a:lnTo>
                  <a:lnTo>
                    <a:pt x="175" y="2637"/>
                  </a:lnTo>
                  <a:lnTo>
                    <a:pt x="199" y="2674"/>
                  </a:lnTo>
                  <a:lnTo>
                    <a:pt x="226" y="271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309563" hangingPunct="0">
                <a:defRPr/>
              </a:pPr>
              <a:endParaRPr lang="ru-RU" sz="1875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9" name="Freeform 149"/>
            <p:cNvSpPr>
              <a:spLocks/>
            </p:cNvSpPr>
            <p:nvPr/>
          </p:nvSpPr>
          <p:spPr bwMode="auto">
            <a:xfrm>
              <a:off x="6486547" y="571500"/>
              <a:ext cx="911225" cy="4303712"/>
            </a:xfrm>
            <a:custGeom>
              <a:avLst/>
              <a:gdLst>
                <a:gd name="T0" fmla="*/ 1199594375 w 574"/>
                <a:gd name="T1" fmla="*/ 103325600 h 2711"/>
                <a:gd name="T2" fmla="*/ 1290320000 w 574"/>
                <a:gd name="T3" fmla="*/ 403224953 h 2711"/>
                <a:gd name="T4" fmla="*/ 1353324700 w 574"/>
                <a:gd name="T5" fmla="*/ 693042094 h 2711"/>
                <a:gd name="T6" fmla="*/ 1386085938 w 574"/>
                <a:gd name="T7" fmla="*/ 977820511 h 2711"/>
                <a:gd name="T8" fmla="*/ 1396166563 w 574"/>
                <a:gd name="T9" fmla="*/ 1262597341 h 2711"/>
                <a:gd name="T10" fmla="*/ 1373485950 w 574"/>
                <a:gd name="T11" fmla="*/ 1544854808 h 2711"/>
                <a:gd name="T12" fmla="*/ 1340723125 w 574"/>
                <a:gd name="T13" fmla="*/ 1769149482 h 2711"/>
                <a:gd name="T14" fmla="*/ 1257558763 w 574"/>
                <a:gd name="T15" fmla="*/ 2114410054 h 2711"/>
                <a:gd name="T16" fmla="*/ 1134070313 w 574"/>
                <a:gd name="T17" fmla="*/ 2147483646 h 2711"/>
                <a:gd name="T18" fmla="*/ 965220638 w 574"/>
                <a:gd name="T19" fmla="*/ 2147483646 h 2711"/>
                <a:gd name="T20" fmla="*/ 756046875 w 574"/>
                <a:gd name="T21" fmla="*/ 2147483646 h 2711"/>
                <a:gd name="T22" fmla="*/ 589716563 w 574"/>
                <a:gd name="T23" fmla="*/ 2147483646 h 2711"/>
                <a:gd name="T24" fmla="*/ 375504075 w 574"/>
                <a:gd name="T25" fmla="*/ 2147483646 h 2711"/>
                <a:gd name="T26" fmla="*/ 211693125 w 574"/>
                <a:gd name="T27" fmla="*/ 2147483646 h 2711"/>
                <a:gd name="T28" fmla="*/ 95765938 w 574"/>
                <a:gd name="T29" fmla="*/ 2147483646 h 2711"/>
                <a:gd name="T30" fmla="*/ 25201563 w 574"/>
                <a:gd name="T31" fmla="*/ 2147483646 h 2711"/>
                <a:gd name="T32" fmla="*/ 0 w 574"/>
                <a:gd name="T33" fmla="*/ 2147483646 h 2711"/>
                <a:gd name="T34" fmla="*/ 7561263 w 574"/>
                <a:gd name="T35" fmla="*/ 2147483646 h 2711"/>
                <a:gd name="T36" fmla="*/ 60483750 w 574"/>
                <a:gd name="T37" fmla="*/ 2147483646 h 2711"/>
                <a:gd name="T38" fmla="*/ 168851263 w 574"/>
                <a:gd name="T39" fmla="*/ 2147483646 h 2711"/>
                <a:gd name="T40" fmla="*/ 327620313 w 574"/>
                <a:gd name="T41" fmla="*/ 2147483646 h 2711"/>
                <a:gd name="T42" fmla="*/ 536794075 w 574"/>
                <a:gd name="T43" fmla="*/ 2147483646 h 2711"/>
                <a:gd name="T44" fmla="*/ 788809700 w 574"/>
                <a:gd name="T45" fmla="*/ 2147483646 h 2711"/>
                <a:gd name="T46" fmla="*/ 771167813 w 574"/>
                <a:gd name="T47" fmla="*/ 2147483646 h 2711"/>
                <a:gd name="T48" fmla="*/ 529232813 w 574"/>
                <a:gd name="T49" fmla="*/ 2147483646 h 2711"/>
                <a:gd name="T50" fmla="*/ 332660625 w 574"/>
                <a:gd name="T51" fmla="*/ 2147483646 h 2711"/>
                <a:gd name="T52" fmla="*/ 183972200 w 574"/>
                <a:gd name="T53" fmla="*/ 2147483646 h 2711"/>
                <a:gd name="T54" fmla="*/ 88206263 w 574"/>
                <a:gd name="T55" fmla="*/ 2147483646 h 2711"/>
                <a:gd name="T56" fmla="*/ 52924075 w 574"/>
                <a:gd name="T57" fmla="*/ 2147483646 h 2711"/>
                <a:gd name="T58" fmla="*/ 50403125 w 574"/>
                <a:gd name="T59" fmla="*/ 2147483646 h 2711"/>
                <a:gd name="T60" fmla="*/ 75604688 w 574"/>
                <a:gd name="T61" fmla="*/ 2147483646 h 2711"/>
                <a:gd name="T62" fmla="*/ 143649700 w 574"/>
                <a:gd name="T63" fmla="*/ 2147483646 h 2711"/>
                <a:gd name="T64" fmla="*/ 259576888 w 574"/>
                <a:gd name="T65" fmla="*/ 2147483646 h 2711"/>
                <a:gd name="T66" fmla="*/ 420866888 w 574"/>
                <a:gd name="T67" fmla="*/ 2147483646 h 2711"/>
                <a:gd name="T68" fmla="*/ 632560013 w 574"/>
                <a:gd name="T69" fmla="*/ 2147483646 h 2711"/>
                <a:gd name="T70" fmla="*/ 801409688 w 574"/>
                <a:gd name="T71" fmla="*/ 2147483646 h 2711"/>
                <a:gd name="T72" fmla="*/ 1013102813 w 574"/>
                <a:gd name="T73" fmla="*/ 2147483646 h 2711"/>
                <a:gd name="T74" fmla="*/ 1181954075 w 574"/>
                <a:gd name="T75" fmla="*/ 2147483646 h 2711"/>
                <a:gd name="T76" fmla="*/ 1305440938 w 574"/>
                <a:gd name="T77" fmla="*/ 2127011628 h 2711"/>
                <a:gd name="T78" fmla="*/ 1391126250 w 574"/>
                <a:gd name="T79" fmla="*/ 1776709156 h 2711"/>
                <a:gd name="T80" fmla="*/ 1423889075 w 574"/>
                <a:gd name="T81" fmla="*/ 1549895120 h 2711"/>
                <a:gd name="T82" fmla="*/ 1446569688 w 574"/>
                <a:gd name="T83" fmla="*/ 1267637653 h 2711"/>
                <a:gd name="T84" fmla="*/ 1439010013 w 574"/>
                <a:gd name="T85" fmla="*/ 982860823 h 2711"/>
                <a:gd name="T86" fmla="*/ 1406247188 w 574"/>
                <a:gd name="T87" fmla="*/ 695563044 h 2711"/>
                <a:gd name="T88" fmla="*/ 1345763438 w 574"/>
                <a:gd name="T89" fmla="*/ 405744315 h 2711"/>
                <a:gd name="T90" fmla="*/ 1255037813 w 574"/>
                <a:gd name="T91" fmla="*/ 103325600 h 27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4" h="2711">
                  <a:moveTo>
                    <a:pt x="462" y="0"/>
                  </a:moveTo>
                  <a:lnTo>
                    <a:pt x="462" y="0"/>
                  </a:lnTo>
                  <a:lnTo>
                    <a:pt x="476" y="41"/>
                  </a:lnTo>
                  <a:lnTo>
                    <a:pt x="489" y="82"/>
                  </a:lnTo>
                  <a:lnTo>
                    <a:pt x="502" y="121"/>
                  </a:lnTo>
                  <a:lnTo>
                    <a:pt x="512" y="160"/>
                  </a:lnTo>
                  <a:lnTo>
                    <a:pt x="522" y="199"/>
                  </a:lnTo>
                  <a:lnTo>
                    <a:pt x="530" y="237"/>
                  </a:lnTo>
                  <a:lnTo>
                    <a:pt x="537" y="275"/>
                  </a:lnTo>
                  <a:lnTo>
                    <a:pt x="543" y="313"/>
                  </a:lnTo>
                  <a:lnTo>
                    <a:pt x="547" y="351"/>
                  </a:lnTo>
                  <a:lnTo>
                    <a:pt x="550" y="388"/>
                  </a:lnTo>
                  <a:lnTo>
                    <a:pt x="553" y="427"/>
                  </a:lnTo>
                  <a:lnTo>
                    <a:pt x="554" y="464"/>
                  </a:lnTo>
                  <a:lnTo>
                    <a:pt x="554" y="501"/>
                  </a:lnTo>
                  <a:lnTo>
                    <a:pt x="553" y="538"/>
                  </a:lnTo>
                  <a:lnTo>
                    <a:pt x="549" y="576"/>
                  </a:lnTo>
                  <a:lnTo>
                    <a:pt x="545" y="613"/>
                  </a:lnTo>
                  <a:lnTo>
                    <a:pt x="540" y="657"/>
                  </a:lnTo>
                  <a:lnTo>
                    <a:pt x="532" y="702"/>
                  </a:lnTo>
                  <a:lnTo>
                    <a:pt x="523" y="747"/>
                  </a:lnTo>
                  <a:lnTo>
                    <a:pt x="511" y="793"/>
                  </a:lnTo>
                  <a:lnTo>
                    <a:pt x="499" y="839"/>
                  </a:lnTo>
                  <a:lnTo>
                    <a:pt x="485" y="887"/>
                  </a:lnTo>
                  <a:lnTo>
                    <a:pt x="468" y="935"/>
                  </a:lnTo>
                  <a:lnTo>
                    <a:pt x="450" y="983"/>
                  </a:lnTo>
                  <a:lnTo>
                    <a:pt x="430" y="1034"/>
                  </a:lnTo>
                  <a:lnTo>
                    <a:pt x="408" y="1085"/>
                  </a:lnTo>
                  <a:lnTo>
                    <a:pt x="383" y="1138"/>
                  </a:lnTo>
                  <a:lnTo>
                    <a:pt x="358" y="1192"/>
                  </a:lnTo>
                  <a:lnTo>
                    <a:pt x="330" y="1247"/>
                  </a:lnTo>
                  <a:lnTo>
                    <a:pt x="300" y="1303"/>
                  </a:lnTo>
                  <a:lnTo>
                    <a:pt x="268" y="1361"/>
                  </a:lnTo>
                  <a:lnTo>
                    <a:pt x="234" y="1422"/>
                  </a:lnTo>
                  <a:lnTo>
                    <a:pt x="203" y="1475"/>
                  </a:lnTo>
                  <a:lnTo>
                    <a:pt x="175" y="1526"/>
                  </a:lnTo>
                  <a:lnTo>
                    <a:pt x="149" y="1577"/>
                  </a:lnTo>
                  <a:lnTo>
                    <a:pt x="125" y="1625"/>
                  </a:lnTo>
                  <a:lnTo>
                    <a:pt x="104" y="1671"/>
                  </a:lnTo>
                  <a:lnTo>
                    <a:pt x="84" y="1717"/>
                  </a:lnTo>
                  <a:lnTo>
                    <a:pt x="67" y="1761"/>
                  </a:lnTo>
                  <a:lnTo>
                    <a:pt x="52" y="1804"/>
                  </a:lnTo>
                  <a:lnTo>
                    <a:pt x="38" y="1845"/>
                  </a:lnTo>
                  <a:lnTo>
                    <a:pt x="26" y="1885"/>
                  </a:lnTo>
                  <a:lnTo>
                    <a:pt x="18" y="1924"/>
                  </a:lnTo>
                  <a:lnTo>
                    <a:pt x="10" y="1963"/>
                  </a:lnTo>
                  <a:lnTo>
                    <a:pt x="5" y="2000"/>
                  </a:lnTo>
                  <a:lnTo>
                    <a:pt x="1" y="2037"/>
                  </a:lnTo>
                  <a:lnTo>
                    <a:pt x="0" y="2072"/>
                  </a:lnTo>
                  <a:lnTo>
                    <a:pt x="0" y="2107"/>
                  </a:lnTo>
                  <a:lnTo>
                    <a:pt x="3" y="2141"/>
                  </a:lnTo>
                  <a:lnTo>
                    <a:pt x="7" y="2176"/>
                  </a:lnTo>
                  <a:lnTo>
                    <a:pt x="15" y="2212"/>
                  </a:lnTo>
                  <a:lnTo>
                    <a:pt x="24" y="2248"/>
                  </a:lnTo>
                  <a:lnTo>
                    <a:pt x="36" y="2285"/>
                  </a:lnTo>
                  <a:lnTo>
                    <a:pt x="51" y="2323"/>
                  </a:lnTo>
                  <a:lnTo>
                    <a:pt x="67" y="2361"/>
                  </a:lnTo>
                  <a:lnTo>
                    <a:pt x="86" y="2399"/>
                  </a:lnTo>
                  <a:lnTo>
                    <a:pt x="107" y="2437"/>
                  </a:lnTo>
                  <a:lnTo>
                    <a:pt x="130" y="2476"/>
                  </a:lnTo>
                  <a:lnTo>
                    <a:pt x="156" y="2515"/>
                  </a:lnTo>
                  <a:lnTo>
                    <a:pt x="183" y="2554"/>
                  </a:lnTo>
                  <a:lnTo>
                    <a:pt x="213" y="2593"/>
                  </a:lnTo>
                  <a:lnTo>
                    <a:pt x="243" y="2633"/>
                  </a:lnTo>
                  <a:lnTo>
                    <a:pt x="277" y="2672"/>
                  </a:lnTo>
                  <a:lnTo>
                    <a:pt x="313" y="2711"/>
                  </a:lnTo>
                  <a:lnTo>
                    <a:pt x="342" y="2711"/>
                  </a:lnTo>
                  <a:lnTo>
                    <a:pt x="306" y="2673"/>
                  </a:lnTo>
                  <a:lnTo>
                    <a:pt x="272" y="2634"/>
                  </a:lnTo>
                  <a:lnTo>
                    <a:pt x="240" y="2595"/>
                  </a:lnTo>
                  <a:lnTo>
                    <a:pt x="210" y="2554"/>
                  </a:lnTo>
                  <a:lnTo>
                    <a:pt x="182" y="2515"/>
                  </a:lnTo>
                  <a:lnTo>
                    <a:pt x="156" y="2476"/>
                  </a:lnTo>
                  <a:lnTo>
                    <a:pt x="132" y="2437"/>
                  </a:lnTo>
                  <a:lnTo>
                    <a:pt x="110" y="2398"/>
                  </a:lnTo>
                  <a:lnTo>
                    <a:pt x="91" y="2360"/>
                  </a:lnTo>
                  <a:lnTo>
                    <a:pt x="73" y="2321"/>
                  </a:lnTo>
                  <a:lnTo>
                    <a:pt x="58" y="2283"/>
                  </a:lnTo>
                  <a:lnTo>
                    <a:pt x="45" y="2246"/>
                  </a:lnTo>
                  <a:lnTo>
                    <a:pt x="35" y="2210"/>
                  </a:lnTo>
                  <a:lnTo>
                    <a:pt x="27" y="2174"/>
                  </a:lnTo>
                  <a:lnTo>
                    <a:pt x="22" y="2140"/>
                  </a:lnTo>
                  <a:lnTo>
                    <a:pt x="21" y="2122"/>
                  </a:lnTo>
                  <a:lnTo>
                    <a:pt x="20" y="2107"/>
                  </a:lnTo>
                  <a:lnTo>
                    <a:pt x="20" y="2072"/>
                  </a:lnTo>
                  <a:lnTo>
                    <a:pt x="21" y="2038"/>
                  </a:lnTo>
                  <a:lnTo>
                    <a:pt x="24" y="2002"/>
                  </a:lnTo>
                  <a:lnTo>
                    <a:pt x="30" y="1965"/>
                  </a:lnTo>
                  <a:lnTo>
                    <a:pt x="37" y="1928"/>
                  </a:lnTo>
                  <a:lnTo>
                    <a:pt x="46" y="1890"/>
                  </a:lnTo>
                  <a:lnTo>
                    <a:pt x="57" y="1849"/>
                  </a:lnTo>
                  <a:lnTo>
                    <a:pt x="71" y="1809"/>
                  </a:lnTo>
                  <a:lnTo>
                    <a:pt x="86" y="1767"/>
                  </a:lnTo>
                  <a:lnTo>
                    <a:pt x="103" y="1723"/>
                  </a:lnTo>
                  <a:lnTo>
                    <a:pt x="123" y="1679"/>
                  </a:lnTo>
                  <a:lnTo>
                    <a:pt x="144" y="1632"/>
                  </a:lnTo>
                  <a:lnTo>
                    <a:pt x="167" y="1585"/>
                  </a:lnTo>
                  <a:lnTo>
                    <a:pt x="193" y="1536"/>
                  </a:lnTo>
                  <a:lnTo>
                    <a:pt x="221" y="1484"/>
                  </a:lnTo>
                  <a:lnTo>
                    <a:pt x="251" y="1431"/>
                  </a:lnTo>
                  <a:lnTo>
                    <a:pt x="285" y="1371"/>
                  </a:lnTo>
                  <a:lnTo>
                    <a:pt x="318" y="1313"/>
                  </a:lnTo>
                  <a:lnTo>
                    <a:pt x="348" y="1255"/>
                  </a:lnTo>
                  <a:lnTo>
                    <a:pt x="376" y="1199"/>
                  </a:lnTo>
                  <a:lnTo>
                    <a:pt x="402" y="1145"/>
                  </a:lnTo>
                  <a:lnTo>
                    <a:pt x="427" y="1092"/>
                  </a:lnTo>
                  <a:lnTo>
                    <a:pt x="449" y="1041"/>
                  </a:lnTo>
                  <a:lnTo>
                    <a:pt x="469" y="990"/>
                  </a:lnTo>
                  <a:lnTo>
                    <a:pt x="487" y="941"/>
                  </a:lnTo>
                  <a:lnTo>
                    <a:pt x="504" y="892"/>
                  </a:lnTo>
                  <a:lnTo>
                    <a:pt x="518" y="844"/>
                  </a:lnTo>
                  <a:lnTo>
                    <a:pt x="531" y="797"/>
                  </a:lnTo>
                  <a:lnTo>
                    <a:pt x="542" y="751"/>
                  </a:lnTo>
                  <a:lnTo>
                    <a:pt x="552" y="705"/>
                  </a:lnTo>
                  <a:lnTo>
                    <a:pt x="559" y="661"/>
                  </a:lnTo>
                  <a:lnTo>
                    <a:pt x="565" y="615"/>
                  </a:lnTo>
                  <a:lnTo>
                    <a:pt x="570" y="578"/>
                  </a:lnTo>
                  <a:lnTo>
                    <a:pt x="572" y="540"/>
                  </a:lnTo>
                  <a:lnTo>
                    <a:pt x="574" y="503"/>
                  </a:lnTo>
                  <a:lnTo>
                    <a:pt x="574" y="465"/>
                  </a:lnTo>
                  <a:lnTo>
                    <a:pt x="573" y="428"/>
                  </a:lnTo>
                  <a:lnTo>
                    <a:pt x="571" y="390"/>
                  </a:lnTo>
                  <a:lnTo>
                    <a:pt x="567" y="353"/>
                  </a:lnTo>
                  <a:lnTo>
                    <a:pt x="563" y="314"/>
                  </a:lnTo>
                  <a:lnTo>
                    <a:pt x="558" y="276"/>
                  </a:lnTo>
                  <a:lnTo>
                    <a:pt x="550" y="238"/>
                  </a:lnTo>
                  <a:lnTo>
                    <a:pt x="542" y="199"/>
                  </a:lnTo>
                  <a:lnTo>
                    <a:pt x="534" y="161"/>
                  </a:lnTo>
                  <a:lnTo>
                    <a:pt x="522" y="121"/>
                  </a:lnTo>
                  <a:lnTo>
                    <a:pt x="510" y="82"/>
                  </a:lnTo>
                  <a:lnTo>
                    <a:pt x="498" y="41"/>
                  </a:lnTo>
                  <a:lnTo>
                    <a:pt x="483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309563" hangingPunct="0">
                <a:defRPr/>
              </a:pPr>
              <a:endParaRPr lang="ru-RU" sz="1875" kern="0">
                <a:solidFill>
                  <a:srgbClr val="000000"/>
                </a:solidFill>
                <a:sym typeface="Helvetica Light"/>
              </a:endParaRPr>
            </a:p>
          </p:txBody>
        </p:sp>
      </p:grpSp>
      <p:sp>
        <p:nvSpPr>
          <p:cNvPr id="10" name="Shape 525"/>
          <p:cNvSpPr/>
          <p:nvPr/>
        </p:nvSpPr>
        <p:spPr>
          <a:xfrm>
            <a:off x="5979282" y="2672715"/>
            <a:ext cx="179990" cy="220958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28575" cap="rnd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4285" tIns="34285" rIns="34285" bIns="34285" anchor="ctr" anchorCtr="0">
            <a:noAutofit/>
          </a:bodyPr>
          <a:lstStyle/>
          <a:p>
            <a:pPr algn="ctr" defTabSz="309563" hangingPunct="0">
              <a:defRPr/>
            </a:pPr>
            <a:endParaRPr sz="1875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91508" y="2083592"/>
            <a:ext cx="1386392" cy="238023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338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r>
              <a:rPr lang="ru-RU" sz="900" kern="0" dirty="0">
                <a:solidFill>
                  <a:srgbClr val="4BACC6">
                    <a:lumMod val="50000"/>
                  </a:srgbClr>
                </a:solidFill>
                <a:sym typeface="Helvetica Light"/>
              </a:rPr>
              <a:t>Начало маршрута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817913" y="2247764"/>
            <a:ext cx="1152748" cy="1971930"/>
            <a:chOff x="800097" y="4197902"/>
            <a:chExt cx="3073994" cy="525847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00100" y="4197902"/>
              <a:ext cx="3069051" cy="65252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09563" hangingPunct="0">
                <a:defRPr/>
              </a:pPr>
              <a:r>
                <a:rPr lang="ru-RU" sz="750" kern="0" dirty="0">
                  <a:solidFill>
                    <a:prstClr val="black"/>
                  </a:solidFill>
                  <a:sym typeface="Helvetica Light"/>
                </a:rPr>
                <a:t>Центральный федеральный округ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800100" y="4920897"/>
              <a:ext cx="3069051" cy="62741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09563" hangingPunct="0">
                <a:defRPr/>
              </a:pPr>
              <a:r>
                <a:rPr lang="ru-RU" sz="750" kern="0" dirty="0">
                  <a:solidFill>
                    <a:prstClr val="black"/>
                  </a:solidFill>
                  <a:sym typeface="Helvetica Light"/>
                </a:rPr>
                <a:t>Северо-Западный федеральный округ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805040" y="5618783"/>
              <a:ext cx="3069051" cy="60308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09563" hangingPunct="0">
                <a:defRPr/>
              </a:pPr>
              <a:r>
                <a:rPr lang="ru-RU" sz="750" kern="0" dirty="0">
                  <a:solidFill>
                    <a:prstClr val="black"/>
                  </a:solidFill>
                  <a:sym typeface="Helvetica Light"/>
                </a:rPr>
                <a:t>Южный федеральный округ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805040" y="6285267"/>
              <a:ext cx="3069051" cy="601373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09563" hangingPunct="0">
                <a:defRPr/>
              </a:pPr>
              <a:r>
                <a:rPr lang="ru-RU" sz="750" kern="0" dirty="0">
                  <a:solidFill>
                    <a:prstClr val="black"/>
                  </a:solidFill>
                  <a:sym typeface="Helvetica Light"/>
                </a:rPr>
                <a:t>Приволжский федеральный округ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800099" y="6950037"/>
              <a:ext cx="3069051" cy="58912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09563" hangingPunct="0">
                <a:defRPr/>
              </a:pPr>
              <a:r>
                <a:rPr lang="ru-RU" sz="750" kern="0" dirty="0">
                  <a:solidFill>
                    <a:prstClr val="black"/>
                  </a:solidFill>
                  <a:sym typeface="Helvetica Light"/>
                </a:rPr>
                <a:t>Северо-Кавказский федеральный округ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800098" y="7632053"/>
              <a:ext cx="3069051" cy="556013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09563" hangingPunct="0">
                <a:defRPr/>
              </a:pPr>
              <a:r>
                <a:rPr lang="ru-RU" sz="750" kern="0" dirty="0">
                  <a:solidFill>
                    <a:prstClr val="black"/>
                  </a:solidFill>
                  <a:sym typeface="Helvetica Light"/>
                </a:rPr>
                <a:t>Алтайский край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805040" y="8256163"/>
              <a:ext cx="3069051" cy="556013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09563" hangingPunct="0">
                <a:defRPr/>
              </a:pPr>
              <a:r>
                <a:rPr lang="ru-RU" sz="750" kern="0" dirty="0">
                  <a:solidFill>
                    <a:prstClr val="black"/>
                  </a:solidFill>
                  <a:sym typeface="Helvetica Light"/>
                </a:rPr>
                <a:t>Новосибирская область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800097" y="8900368"/>
              <a:ext cx="3069051" cy="556013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09563" hangingPunct="0">
                <a:defRPr/>
              </a:pPr>
              <a:r>
                <a:rPr lang="ru-RU" sz="750" kern="0" dirty="0">
                  <a:solidFill>
                    <a:prstClr val="black"/>
                  </a:solidFill>
                  <a:sym typeface="Helvetica Light"/>
                </a:rPr>
                <a:t>Челябинская область</a:t>
              </a:r>
            </a:p>
          </p:txBody>
        </p:sp>
      </p:grpSp>
      <p:sp>
        <p:nvSpPr>
          <p:cNvPr id="13" name="Oval 132"/>
          <p:cNvSpPr/>
          <p:nvPr/>
        </p:nvSpPr>
        <p:spPr bwMode="auto">
          <a:xfrm flipV="1">
            <a:off x="2266279" y="4395564"/>
            <a:ext cx="163958" cy="1450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2D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9563">
              <a:defRPr/>
            </a:pPr>
            <a:endParaRPr lang="en-US" sz="1875" kern="0">
              <a:solidFill>
                <a:prstClr val="white"/>
              </a:solidFill>
              <a:sym typeface="Helvetica Light"/>
            </a:endParaRPr>
          </a:p>
        </p:txBody>
      </p:sp>
      <p:grpSp>
        <p:nvGrpSpPr>
          <p:cNvPr id="26" name="Shape 526"/>
          <p:cNvGrpSpPr/>
          <p:nvPr/>
        </p:nvGrpSpPr>
        <p:grpSpPr>
          <a:xfrm>
            <a:off x="5094274" y="2893674"/>
            <a:ext cx="465236" cy="565189"/>
            <a:chOff x="4659350" y="278900"/>
            <a:chExt cx="371450" cy="406993"/>
          </a:xfrm>
        </p:grpSpPr>
        <p:sp>
          <p:nvSpPr>
            <p:cNvPr id="27" name="Shape 527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5715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4285" tIns="34285" rIns="34285" bIns="34285" anchor="ctr" anchorCtr="0">
              <a:noAutofit/>
            </a:bodyPr>
            <a:lstStyle/>
            <a:p>
              <a:pPr algn="ctr" defTabSz="309563" hangingPunct="0">
                <a:defRPr/>
              </a:pPr>
              <a:endParaRPr sz="1875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9" name="Shape 529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5715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4285" tIns="34285" rIns="34285" bIns="34285" anchor="ctr" anchorCtr="0">
              <a:noAutofit/>
            </a:bodyPr>
            <a:lstStyle/>
            <a:p>
              <a:pPr algn="ctr" defTabSz="309563" hangingPunct="0">
                <a:defRPr/>
              </a:pPr>
              <a:endParaRPr sz="1875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30" name="Shape 530"/>
            <p:cNvSpPr/>
            <p:nvPr/>
          </p:nvSpPr>
          <p:spPr>
            <a:xfrm>
              <a:off x="4808525" y="425544"/>
              <a:ext cx="43875" cy="260349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5715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4285" tIns="34285" rIns="34285" bIns="34285" anchor="ctr" anchorCtr="0">
              <a:noAutofit/>
            </a:bodyPr>
            <a:lstStyle/>
            <a:p>
              <a:pPr algn="ctr" defTabSz="309563" hangingPunct="0">
                <a:defRPr/>
              </a:pPr>
              <a:endParaRPr sz="1875" kern="0">
                <a:solidFill>
                  <a:srgbClr val="000000"/>
                </a:solidFill>
                <a:sym typeface="Helvetica Light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063678" y="2621489"/>
            <a:ext cx="1175622" cy="1248350"/>
            <a:chOff x="10722971" y="4690668"/>
            <a:chExt cx="3134991" cy="3328931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0722971" y="4690668"/>
              <a:ext cx="3134991" cy="314405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09563" hangingPunct="0">
                <a:defRPr/>
              </a:pPr>
              <a:endParaRPr lang="ru-RU" sz="900" kern="0" dirty="0">
                <a:solidFill>
                  <a:srgbClr val="4BACC6">
                    <a:lumMod val="50000"/>
                  </a:srgbClr>
                </a:solidFill>
                <a:sym typeface="Helvetica Light"/>
              </a:endParaRPr>
            </a:p>
            <a:p>
              <a:pPr algn="ctr" defTabSz="309563" hangingPunct="0">
                <a:defRPr/>
              </a:pPr>
              <a:endParaRPr lang="ru-RU" sz="900" kern="0" dirty="0">
                <a:solidFill>
                  <a:srgbClr val="4BACC6">
                    <a:lumMod val="50000"/>
                  </a:srgbClr>
                </a:solidFill>
                <a:sym typeface="Helvetica Light"/>
              </a:endParaRPr>
            </a:p>
            <a:p>
              <a:pPr algn="ctr" defTabSz="309563" hangingPunct="0">
                <a:defRPr/>
              </a:pPr>
              <a:endParaRPr lang="ru-RU" sz="900" kern="0" dirty="0">
                <a:solidFill>
                  <a:srgbClr val="4BACC6">
                    <a:lumMod val="50000"/>
                  </a:srgbClr>
                </a:solidFill>
                <a:sym typeface="Helvetica Light"/>
              </a:endParaRPr>
            </a:p>
            <a:p>
              <a:pPr algn="ctr" defTabSz="309563" hangingPunct="0">
                <a:defRPr/>
              </a:pPr>
              <a:endParaRPr lang="ru-RU" sz="900" kern="0" dirty="0">
                <a:solidFill>
                  <a:srgbClr val="4BACC6">
                    <a:lumMod val="50000"/>
                  </a:srgbClr>
                </a:solidFill>
                <a:sym typeface="Helvetica Light"/>
              </a:endParaRPr>
            </a:p>
            <a:p>
              <a:pPr algn="r" defTabSz="309563" hangingPunct="0">
                <a:defRPr/>
              </a:pPr>
              <a:endParaRPr lang="ru-RU" sz="394" kern="0" dirty="0">
                <a:solidFill>
                  <a:srgbClr val="4BACC6">
                    <a:lumMod val="50000"/>
                  </a:srgbClr>
                </a:solidFill>
                <a:sym typeface="Helvetica Light"/>
              </a:endParaRPr>
            </a:p>
            <a:p>
              <a:pPr algn="r" defTabSz="309563" hangingPunct="0">
                <a:defRPr/>
              </a:pPr>
              <a:r>
                <a:rPr lang="ru-RU" sz="900" kern="0" dirty="0">
                  <a:solidFill>
                    <a:srgbClr val="4BACC6">
                      <a:lumMod val="50000"/>
                    </a:srgbClr>
                  </a:solidFill>
                  <a:sym typeface="Helvetica Light"/>
                </a:rPr>
                <a:t>Пункт консолидации (пересадки на ж/д)</a:t>
              </a:r>
            </a:p>
          </p:txBody>
        </p:sp>
        <p:sp>
          <p:nvSpPr>
            <p:cNvPr id="32" name="Oval 132"/>
            <p:cNvSpPr/>
            <p:nvPr/>
          </p:nvSpPr>
          <p:spPr bwMode="auto">
            <a:xfrm flipV="1">
              <a:off x="12071855" y="7632729"/>
              <a:ext cx="437221" cy="3868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2D3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09563">
                <a:defRPr/>
              </a:pPr>
              <a:endParaRPr lang="en-US" sz="1875" kern="0">
                <a:solidFill>
                  <a:prstClr val="white"/>
                </a:solidFill>
                <a:sym typeface="Helvetica Light"/>
              </a:endParaRPr>
            </a:p>
          </p:txBody>
        </p:sp>
      </p:grpSp>
      <p:pic>
        <p:nvPicPr>
          <p:cNvPr id="1028" name="Picture 4" descr="Картинки по запросу trai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1545" y="2282817"/>
            <a:ext cx="2032484" cy="144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8438081" y="2683659"/>
            <a:ext cx="1150895" cy="2446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09563" hangingPunct="0">
              <a:defRPr/>
            </a:pPr>
            <a:r>
              <a:rPr lang="ru-RU" sz="750" kern="0" dirty="0">
                <a:solidFill>
                  <a:prstClr val="black"/>
                </a:solidFill>
                <a:sym typeface="Helvetica Light"/>
              </a:rPr>
              <a:t>Забайкальский край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438081" y="3001102"/>
            <a:ext cx="1150895" cy="2446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09563" hangingPunct="0">
              <a:defRPr/>
            </a:pPr>
            <a:r>
              <a:rPr lang="ru-RU" sz="750" kern="0" dirty="0">
                <a:solidFill>
                  <a:prstClr val="black"/>
                </a:solidFill>
                <a:sym typeface="Helvetica Light"/>
              </a:rPr>
              <a:t>Республика Бурятия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20331" y="2465171"/>
            <a:ext cx="1386392" cy="120099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endParaRPr lang="ru-RU" sz="900" kern="0" dirty="0">
              <a:solidFill>
                <a:srgbClr val="4BACC6">
                  <a:lumMod val="50000"/>
                </a:srgbClr>
              </a:solidFill>
              <a:sym typeface="Helvetica Light"/>
            </a:endParaRPr>
          </a:p>
          <a:p>
            <a:pPr algn="ctr" defTabSz="309563" hangingPunct="0">
              <a:defRPr/>
            </a:pPr>
            <a:r>
              <a:rPr lang="ru-RU" sz="900" kern="0" dirty="0">
                <a:solidFill>
                  <a:srgbClr val="4BACC6">
                    <a:lumMod val="50000"/>
                  </a:srgbClr>
                </a:solidFill>
                <a:sym typeface="Helvetica Light"/>
              </a:rPr>
              <a:t>Пункт перехода</a:t>
            </a:r>
          </a:p>
        </p:txBody>
      </p:sp>
      <p:sp>
        <p:nvSpPr>
          <p:cNvPr id="40" name="Oval 132"/>
          <p:cNvSpPr/>
          <p:nvPr/>
        </p:nvSpPr>
        <p:spPr bwMode="auto">
          <a:xfrm flipV="1">
            <a:off x="8907055" y="3587502"/>
            <a:ext cx="163958" cy="1450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2D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9563">
              <a:defRPr/>
            </a:pPr>
            <a:endParaRPr lang="en-US" sz="1875" kern="0">
              <a:solidFill>
                <a:prstClr val="white"/>
              </a:solidFill>
              <a:sym typeface="Helvetica Light"/>
            </a:endParaRPr>
          </a:p>
        </p:txBody>
      </p:sp>
      <p:cxnSp>
        <p:nvCxnSpPr>
          <p:cNvPr id="35" name="Прямая соединительная линия 34"/>
          <p:cNvCxnSpPr>
            <a:stCxn id="13" idx="0"/>
          </p:cNvCxnSpPr>
          <p:nvPr/>
        </p:nvCxnSpPr>
        <p:spPr>
          <a:xfrm flipH="1">
            <a:off x="2348258" y="4540641"/>
            <a:ext cx="1" cy="24654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651490" y="3874259"/>
            <a:ext cx="5681" cy="9079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51"/>
          <p:cNvGrpSpPr/>
          <p:nvPr/>
        </p:nvGrpSpPr>
        <p:grpSpPr>
          <a:xfrm>
            <a:off x="2348257" y="4818972"/>
            <a:ext cx="6637080" cy="0"/>
            <a:chOff x="2198017" y="10091057"/>
            <a:chExt cx="17698879" cy="0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2198017" y="10091057"/>
              <a:ext cx="8808617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1088279" y="10091057"/>
              <a:ext cx="8808617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единительная линия 47"/>
          <p:cNvCxnSpPr>
            <a:stCxn id="40" idx="0"/>
          </p:cNvCxnSpPr>
          <p:nvPr/>
        </p:nvCxnSpPr>
        <p:spPr>
          <a:xfrm flipH="1">
            <a:off x="8989034" y="3732578"/>
            <a:ext cx="1" cy="105460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19603" y="4584545"/>
            <a:ext cx="2081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09563" hangingPunct="0">
              <a:defRPr/>
            </a:pPr>
            <a:r>
              <a:rPr lang="ru-RU" sz="1200" b="1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≈ 60 000 руб.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69859" y="4486473"/>
            <a:ext cx="326908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09563" hangingPunct="0">
              <a:defRPr/>
            </a:pPr>
            <a:r>
              <a:rPr lang="ru-RU" sz="1200" b="1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≈ 100 000 руб. </a:t>
            </a:r>
            <a:br>
              <a:rPr lang="ru-RU" sz="1200" b="1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</a:br>
            <a:r>
              <a:rPr lang="ru-RU" sz="675" b="1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(включая тариф РЖД, аренду контейнера и др.)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9010613" y="4810595"/>
            <a:ext cx="1477298" cy="837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1524001" y="4602913"/>
            <a:ext cx="906236" cy="209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9563" hangingPunct="0">
              <a:defRPr/>
            </a:pPr>
            <a:r>
              <a:rPr lang="ru-RU" sz="750" b="1" kern="0" dirty="0">
                <a:solidFill>
                  <a:srgbClr val="9BBB59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Фактически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014627" y="4451265"/>
            <a:ext cx="1473285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09563" hangingPunct="0">
              <a:defRPr/>
            </a:pPr>
            <a:r>
              <a:rPr lang="ru-RU" sz="1200" b="1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≈ 59 000 руб.  </a:t>
            </a:r>
            <a:r>
              <a:rPr lang="ru-RU" sz="675" b="1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(40</a:t>
            </a:r>
            <a:r>
              <a:rPr lang="en-US" sz="675" b="1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’</a:t>
            </a:r>
            <a:r>
              <a:rPr lang="ru-RU" sz="675" b="1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 конт.)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133" y="4884672"/>
            <a:ext cx="6309504" cy="1036444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884" y="4840128"/>
            <a:ext cx="1268536" cy="597580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>
            <a:off x="9398455" y="5333322"/>
            <a:ext cx="73479" cy="13500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1572987" y="5224130"/>
            <a:ext cx="734393" cy="378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9563" hangingPunct="0">
              <a:defRPr/>
            </a:pPr>
            <a:r>
              <a:rPr lang="ru-RU" sz="750" b="1" kern="0" dirty="0">
                <a:solidFill>
                  <a:srgbClr val="9BBB59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Размер компенсации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8682431" y="4882086"/>
            <a:ext cx="850735" cy="378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9563" hangingPunct="0">
              <a:defRPr/>
            </a:pPr>
            <a:r>
              <a:rPr lang="ru-RU" sz="750" b="1" kern="0" dirty="0">
                <a:solidFill>
                  <a:srgbClr val="9BBB59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Фактически с учетом компенсации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682431" y="5504770"/>
            <a:ext cx="18723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09563" hangingPunct="0">
              <a:lnSpc>
                <a:spcPct val="150000"/>
              </a:lnSpc>
              <a:defRPr/>
            </a:pPr>
            <a:r>
              <a:rPr lang="ru-RU" sz="750" b="1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219 000 руб. – 109 500 руб. </a:t>
            </a:r>
            <a:r>
              <a:rPr lang="ru-RU" sz="750" b="1" kern="0" dirty="0">
                <a:solidFill>
                  <a:srgbClr val="9BBB59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/>
            </a:r>
            <a:br>
              <a:rPr lang="ru-RU" sz="750" b="1" kern="0" dirty="0">
                <a:solidFill>
                  <a:srgbClr val="9BBB59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</a:br>
            <a:r>
              <a:rPr lang="ru-RU" sz="750" b="1" kern="0" dirty="0">
                <a:solidFill>
                  <a:srgbClr val="9BBB59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=</a:t>
            </a:r>
            <a:r>
              <a:rPr lang="en-US" sz="750" b="1" kern="0" dirty="0">
                <a:solidFill>
                  <a:srgbClr val="9BBB59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&gt; </a:t>
            </a:r>
            <a:r>
              <a:rPr lang="en-US" sz="900" b="1" kern="0" dirty="0">
                <a:solidFill>
                  <a:srgbClr val="9BBB59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109 500 </a:t>
            </a:r>
            <a:r>
              <a:rPr lang="ru-RU" sz="900" b="1" kern="0" dirty="0">
                <a:solidFill>
                  <a:srgbClr val="9BBB59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руб.</a:t>
            </a:r>
            <a:r>
              <a:rPr lang="en-US" sz="900" b="1" kern="0" dirty="0">
                <a:solidFill>
                  <a:srgbClr val="9BBB59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 </a:t>
            </a:r>
            <a:endParaRPr lang="ru-RU" sz="750" b="1" kern="0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H="1">
            <a:off x="10532724" y="3413495"/>
            <a:ext cx="9814" cy="139935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4" descr="Картинки по запросу trai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1863" y="3030100"/>
            <a:ext cx="657332" cy="4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Freeform 67"/>
          <p:cNvSpPr>
            <a:spLocks noChangeArrowheads="1"/>
          </p:cNvSpPr>
          <p:nvPr/>
        </p:nvSpPr>
        <p:spPr bwMode="auto">
          <a:xfrm flipH="1">
            <a:off x="10272781" y="2771649"/>
            <a:ext cx="355928" cy="498595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34281" tIns="17141" rIns="34281" bIns="17141" anchor="ctr"/>
          <a:lstStyle/>
          <a:p>
            <a:pPr algn="ctr" defTabSz="685663">
              <a:defRPr/>
            </a:pPr>
            <a:endParaRPr lang="en-US" sz="3599" kern="0" dirty="0">
              <a:solidFill>
                <a:srgbClr val="000000"/>
              </a:solidFill>
              <a:latin typeface="Sinkin Sans 300 Light" charset="0"/>
              <a:sym typeface="Helvetica Light"/>
            </a:endParaRPr>
          </a:p>
        </p:txBody>
      </p:sp>
      <p:sp>
        <p:nvSpPr>
          <p:cNvPr id="79" name="Oval 132"/>
          <p:cNvSpPr/>
          <p:nvPr/>
        </p:nvSpPr>
        <p:spPr bwMode="auto">
          <a:xfrm flipV="1">
            <a:off x="10450745" y="3247799"/>
            <a:ext cx="163958" cy="1450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2D3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9563">
              <a:defRPr/>
            </a:pPr>
            <a:endParaRPr lang="en-US" sz="1875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92181" y="5841547"/>
            <a:ext cx="470457" cy="78722"/>
          </a:xfrm>
          <a:prstGeom prst="rect">
            <a:avLst/>
          </a:prstGeom>
          <a:solidFill>
            <a:srgbClr val="F6C76A">
              <a:alpha val="20000"/>
            </a:srgb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9563" hangingPunct="0">
              <a:defRPr/>
            </a:pPr>
            <a:endParaRPr lang="ru-RU" sz="1875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54" name="Slide Number Placeholder 3"/>
          <p:cNvSpPr txBox="1">
            <a:spLocks/>
          </p:cNvSpPr>
          <p:nvPr/>
        </p:nvSpPr>
        <p:spPr>
          <a:xfrm>
            <a:off x="10202228" y="6508985"/>
            <a:ext cx="359093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400" b="1" dirty="0" smtClean="0">
                <a:solidFill>
                  <a:srgbClr val="3B4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</a:t>
            </a:r>
            <a:endParaRPr lang="en-US" sz="1400" b="1" dirty="0">
              <a:solidFill>
                <a:srgbClr val="3B44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48258" y="1151175"/>
            <a:ext cx="8213063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000" b="1" dirty="0">
                <a:solidFill>
                  <a:srgbClr val="143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circle"/>
              </a:rPr>
              <a:t>Специальная программа направлена на поддержку </a:t>
            </a:r>
            <a:r>
              <a:rPr lang="ru-RU" sz="1000" b="1" u="sng" dirty="0">
                <a:solidFill>
                  <a:srgbClr val="143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circle"/>
              </a:rPr>
              <a:t>производителей высокотехнологичной продукции</a:t>
            </a:r>
            <a:r>
              <a:rPr lang="ru-RU" sz="1000" b="1" dirty="0">
                <a:solidFill>
                  <a:srgbClr val="143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circle"/>
              </a:rPr>
              <a:t>, а именно на компенсацию до 80% фактически понесенных затрат при транспортировке своей продукции на внешние рынки </a:t>
            </a:r>
          </a:p>
          <a:p>
            <a:pPr algn="ctr" defTabSz="457200"/>
            <a:r>
              <a:rPr lang="ru-RU" sz="1000" b="1" dirty="0">
                <a:solidFill>
                  <a:srgbClr val="143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circle"/>
              </a:rPr>
              <a:t>в соответствии с Постановлением Правительства РФ от 26 апреля 2017 г. № 496, </a:t>
            </a:r>
          </a:p>
          <a:p>
            <a:pPr algn="ctr" defTabSz="457200"/>
            <a:r>
              <a:rPr lang="ru-RU" sz="1000" b="1" dirty="0">
                <a:solidFill>
                  <a:srgbClr val="143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circle"/>
              </a:rPr>
              <a:t>и </a:t>
            </a:r>
            <a:r>
              <a:rPr lang="ru-RU" sz="1000" b="1" u="sng" dirty="0">
                <a:solidFill>
                  <a:srgbClr val="143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circle"/>
              </a:rPr>
              <a:t>производителям продовольствия и продукции сельского хозяйства </a:t>
            </a:r>
            <a:r>
              <a:rPr lang="ru-RU" sz="1000" b="1" dirty="0">
                <a:solidFill>
                  <a:srgbClr val="143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circle"/>
              </a:rPr>
              <a:t>— частичная компенсация затрат, понесенных производителями при транспортировке товаров в соответствии </a:t>
            </a:r>
          </a:p>
          <a:p>
            <a:pPr algn="ctr" defTabSz="457200"/>
            <a:r>
              <a:rPr lang="ru-RU" sz="1000" b="1" dirty="0">
                <a:solidFill>
                  <a:srgbClr val="143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circle"/>
              </a:rPr>
              <a:t>с Постановлением Правительства Российской Федерации от 15 сентября 2017 г. № 1104 </a:t>
            </a:r>
            <a:r>
              <a:rPr lang="ru-RU" sz="1100" b="1" dirty="0">
                <a:solidFill>
                  <a:srgbClr val="143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circle"/>
              </a:rPr>
              <a:t> </a:t>
            </a:r>
            <a:endParaRPr lang="ru-RU" sz="1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5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50" y="3400706"/>
            <a:ext cx="1472057" cy="1287044"/>
          </a:xfrm>
          <a:prstGeom prst="rect">
            <a:avLst/>
          </a:prstGeom>
        </p:spPr>
      </p:pic>
      <p:sp>
        <p:nvSpPr>
          <p:cNvPr id="3" name="Rounded Rectangle 45"/>
          <p:cNvSpPr/>
          <p:nvPr>
            <p:custDataLst>
              <p:tags r:id="rId1"/>
            </p:custDataLst>
          </p:nvPr>
        </p:nvSpPr>
        <p:spPr>
          <a:xfrm>
            <a:off x="2003104" y="2308959"/>
            <a:ext cx="8138690" cy="474593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63319" tIns="31660" rIns="63319" bIns="31660" rtlCol="0"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u="sng" kern="0" dirty="0">
                <a:solidFill>
                  <a:srgbClr val="002060"/>
                </a:solidFill>
                <a:cs typeface="Arial"/>
              </a:rPr>
              <a:t>Цель проекта:   </a:t>
            </a:r>
            <a:r>
              <a:rPr lang="ru-RU" sz="1200" b="1" kern="0" dirty="0">
                <a:solidFill>
                  <a:srgbClr val="002060"/>
                </a:solidFill>
                <a:cs typeface="Arial"/>
              </a:rPr>
              <a:t>Повышение конкурентоспособности российских товаров и транспортных услуг на международном рынке путем снижения логистических издержек и создания товаропроводящей системы высокого качества</a:t>
            </a:r>
          </a:p>
        </p:txBody>
      </p:sp>
      <p:sp>
        <p:nvSpPr>
          <p:cNvPr id="4" name="Прямоугольник 3"/>
          <p:cNvSpPr/>
          <p:nvPr>
            <p:custDataLst>
              <p:tags r:id="rId2"/>
            </p:custDataLst>
          </p:nvPr>
        </p:nvSpPr>
        <p:spPr>
          <a:xfrm>
            <a:off x="2003104" y="2898587"/>
            <a:ext cx="6493196" cy="214819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86" tIns="37393" rIns="74786" bIns="37393" rtlCol="0" anchor="t"/>
          <a:lstStyle/>
          <a:p>
            <a:pPr defTabSz="342900"/>
            <a:r>
              <a:rPr lang="ru-RU" sz="1200" b="1" dirty="0">
                <a:solidFill>
                  <a:srgbClr val="1F497D"/>
                </a:solidFill>
              </a:rPr>
              <a:t>Описание концепции проекта</a:t>
            </a:r>
            <a:r>
              <a:rPr lang="en-GB" sz="1200" b="1" dirty="0">
                <a:solidFill>
                  <a:srgbClr val="1F497D"/>
                </a:solidFill>
              </a:rPr>
              <a:t> (</a:t>
            </a:r>
            <a:r>
              <a:rPr lang="ru-RU" sz="1200" b="1" dirty="0">
                <a:solidFill>
                  <a:srgbClr val="1F497D"/>
                </a:solidFill>
              </a:rPr>
              <a:t>основные задачи и результаты проекта</a:t>
            </a:r>
            <a:r>
              <a:rPr lang="en-GB" sz="1200" b="1" dirty="0">
                <a:solidFill>
                  <a:srgbClr val="1F497D"/>
                </a:solidFill>
              </a:rPr>
              <a:t>)</a:t>
            </a:r>
            <a:r>
              <a:rPr lang="ru-RU" sz="1200" b="1" dirty="0">
                <a:solidFill>
                  <a:prstClr val="black"/>
                </a:solidFill>
              </a:rPr>
              <a:t> </a:t>
            </a:r>
          </a:p>
          <a:p>
            <a:pPr defTabSz="342900"/>
            <a:endParaRPr lang="ru-RU" sz="776" b="1" dirty="0">
              <a:solidFill>
                <a:prstClr val="black"/>
              </a:solidFill>
            </a:endParaRPr>
          </a:p>
          <a:p>
            <a:pPr defTabSz="342900"/>
            <a:endParaRPr lang="ru-RU" sz="776" b="1" dirty="0">
              <a:solidFill>
                <a:prstClr val="black"/>
              </a:solidFill>
            </a:endParaRPr>
          </a:p>
          <a:p>
            <a:pPr defTabSz="342900"/>
            <a:endParaRPr lang="ru-RU" sz="776" b="1" dirty="0">
              <a:solidFill>
                <a:prstClr val="black"/>
              </a:solidFill>
            </a:endParaRPr>
          </a:p>
          <a:p>
            <a:pPr algn="ctr" defTabSz="342900"/>
            <a:endParaRPr lang="ru-RU" sz="1663" b="1" dirty="0">
              <a:solidFill>
                <a:srgbClr val="FF0000"/>
              </a:solidFill>
            </a:endParaRPr>
          </a:p>
          <a:p>
            <a:pPr defTabSz="342900"/>
            <a:endParaRPr lang="ru-RU" sz="776" dirty="0">
              <a:solidFill>
                <a:prstClr val="black"/>
              </a:solidFill>
            </a:endParaRPr>
          </a:p>
          <a:p>
            <a:pPr defTabSz="342900"/>
            <a:endParaRPr lang="ru-RU" sz="776" dirty="0">
              <a:solidFill>
                <a:prstClr val="black"/>
              </a:solidFill>
            </a:endParaRPr>
          </a:p>
          <a:p>
            <a:pPr defTabSz="342900"/>
            <a:endParaRPr lang="en-GB" sz="776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84686" y="3226777"/>
            <a:ext cx="5011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394" indent="-77434" algn="just" defTabSz="257216"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Строительство (модернизация) </a:t>
            </a: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38 пунктов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пропуска через государственную границу Российской Федерации.</a:t>
            </a:r>
          </a:p>
          <a:p>
            <a:pPr marL="70394" indent="-77434" algn="just" defTabSz="257216"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Устранение логистических ограничений, в том числе регуляторных, при экспорте товаров с использованием железнодорожного, автомобильного и морского транспорта и экспорте услуг.</a:t>
            </a:r>
          </a:p>
          <a:p>
            <a:pPr marL="70394" indent="-77434" algn="just" defTabSz="257216"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Развитие экспортно-ориентированных транспортных коридоров</a:t>
            </a:r>
          </a:p>
          <a:p>
            <a:pPr marL="70394" indent="-77434" algn="just" defTabSz="257216"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Синхронизация развития экспортно-ориентированной и транзитной транспортно-логистической инфраструктуры</a:t>
            </a:r>
          </a:p>
        </p:txBody>
      </p:sp>
      <p:sp>
        <p:nvSpPr>
          <p:cNvPr id="7" name="Rounded Rectangle 45"/>
          <p:cNvSpPr/>
          <p:nvPr>
            <p:custDataLst>
              <p:tags r:id="rId3"/>
            </p:custDataLst>
          </p:nvPr>
        </p:nvSpPr>
        <p:spPr>
          <a:xfrm>
            <a:off x="2003104" y="5161820"/>
            <a:ext cx="6493196" cy="1520335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63319" tIns="31660" rIns="63319" bIns="31660" rtlCol="0" anchor="t"/>
          <a:lstStyle/>
          <a:p>
            <a:pPr algn="just" defTabSz="257216">
              <a:spcBef>
                <a:spcPts val="139"/>
              </a:spcBef>
              <a:spcAft>
                <a:spcPts val="139"/>
              </a:spcAft>
              <a:defRPr/>
            </a:pPr>
            <a:r>
              <a:rPr lang="ru-RU" sz="1100" b="1" dirty="0">
                <a:solidFill>
                  <a:srgbClr val="1F497D"/>
                </a:solidFill>
                <a:cs typeface="Arial" panose="020B0604020202020204" pitchFamily="34" charset="0"/>
              </a:rPr>
              <a:t>Описание модели функционирования результатов (способа достижения целей):</a:t>
            </a:r>
          </a:p>
          <a:p>
            <a:pPr marL="128588" indent="-128588" algn="just" defTabSz="257216">
              <a:spcBef>
                <a:spcPts val="139"/>
              </a:spcBef>
              <a:spcAft>
                <a:spcPts val="139"/>
              </a:spcAft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rgbClr val="002060"/>
                </a:solidFill>
                <a:cs typeface="Arial" panose="020B0604020202020204" pitchFamily="34" charset="0"/>
              </a:rPr>
              <a:t>Обеспечено развитие инфраструктуры пунктов пропуска для увеличения пропускной способности.</a:t>
            </a:r>
          </a:p>
          <a:p>
            <a:pPr marL="128588" indent="-128588" algn="just" defTabSz="257216">
              <a:spcBef>
                <a:spcPts val="139"/>
              </a:spcBef>
              <a:spcAft>
                <a:spcPts val="139"/>
              </a:spcAft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rgbClr val="002060"/>
                </a:solidFill>
                <a:cs typeface="Arial" panose="020B0604020202020204" pitchFamily="34" charset="0"/>
              </a:rPr>
              <a:t>Обновлена нормативно-правовая база, </a:t>
            </a:r>
            <a:r>
              <a:rPr lang="ru-RU" sz="1000" dirty="0">
                <a:solidFill>
                  <a:srgbClr val="002060"/>
                </a:solidFill>
                <a:cs typeface="Arial" panose="020B0604020202020204" pitchFamily="34" charset="0"/>
              </a:rPr>
              <a:t>обеспечивающая рост </a:t>
            </a:r>
            <a:r>
              <a:rPr lang="ru-RU" sz="1000" dirty="0" err="1">
                <a:solidFill>
                  <a:srgbClr val="002060"/>
                </a:solidFill>
                <a:cs typeface="Arial" panose="020B0604020202020204" pitchFamily="34" charset="0"/>
              </a:rPr>
              <a:t>контейнеризованных</a:t>
            </a:r>
            <a:r>
              <a:rPr lang="ru-RU" sz="1000" dirty="0">
                <a:solidFill>
                  <a:srgbClr val="002060"/>
                </a:solidFill>
                <a:cs typeface="Arial" panose="020B0604020202020204" pitchFamily="34" charset="0"/>
              </a:rPr>
              <a:t> экспортно-ориентированных и транзитных грузов.</a:t>
            </a:r>
          </a:p>
          <a:p>
            <a:pPr marL="128588" indent="-128588" algn="just" defTabSz="257216">
              <a:spcBef>
                <a:spcPts val="139"/>
              </a:spcBef>
              <a:spcAft>
                <a:spcPts val="139"/>
              </a:spcAft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rgbClr val="002060"/>
                </a:solidFill>
                <a:cs typeface="Arial" panose="020B0604020202020204" pitchFamily="34" charset="0"/>
              </a:rPr>
              <a:t>Организованы перевозки экспортных грузов регулярными контейнерными поездами </a:t>
            </a:r>
            <a:r>
              <a:rPr lang="ru-RU" sz="1000" dirty="0">
                <a:solidFill>
                  <a:srgbClr val="002060"/>
                </a:solidFill>
                <a:cs typeface="Arial" panose="020B0604020202020204" pitchFamily="34" charset="0"/>
              </a:rPr>
              <a:t>по международным транспортным коридорам «Запад-Восток» и «Север-Юг».</a:t>
            </a:r>
          </a:p>
          <a:p>
            <a:pPr marL="128588" indent="-128588" algn="just" defTabSz="257216">
              <a:spcBef>
                <a:spcPts val="139"/>
              </a:spcBef>
              <a:spcAft>
                <a:spcPts val="139"/>
              </a:spcAft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rgbClr val="002060"/>
                </a:solidFill>
                <a:cs typeface="Arial" panose="020B0604020202020204" pitchFamily="34" charset="0"/>
              </a:rPr>
              <a:t>Реализована система электронного документооборота, введен единый </a:t>
            </a:r>
            <a:r>
              <a:rPr lang="ru-RU" sz="1000" b="1" dirty="0" err="1">
                <a:solidFill>
                  <a:srgbClr val="002060"/>
                </a:solidFill>
                <a:cs typeface="Arial" panose="020B0604020202020204" pitchFamily="34" charset="0"/>
              </a:rPr>
              <a:t>мультимодальный</a:t>
            </a:r>
            <a:r>
              <a:rPr lang="ru-RU" sz="1000" b="1" dirty="0">
                <a:solidFill>
                  <a:srgbClr val="002060"/>
                </a:solidFill>
                <a:cs typeface="Arial" panose="020B0604020202020204" pitchFamily="34" charset="0"/>
              </a:rPr>
              <a:t> транспортный документ</a:t>
            </a:r>
            <a:r>
              <a:rPr lang="ru-RU" sz="1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ru-RU" sz="10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8" name="Rounded Rectangle 45"/>
          <p:cNvSpPr/>
          <p:nvPr/>
        </p:nvSpPr>
        <p:spPr>
          <a:xfrm>
            <a:off x="8630131" y="2898586"/>
            <a:ext cx="1511664" cy="2148199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t"/>
          <a:lstStyle/>
          <a:p>
            <a:pPr defTabSz="226367">
              <a:defRPr/>
            </a:pPr>
            <a:endParaRPr lang="ru-RU" sz="788" b="1" kern="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defTabSz="226367">
              <a:defRPr/>
            </a:pPr>
            <a:r>
              <a:rPr lang="ru-RU" sz="1000" b="1" kern="0" dirty="0">
                <a:solidFill>
                  <a:srgbClr val="002060"/>
                </a:solidFill>
                <a:cs typeface="Arial" panose="020B0604020202020204" pitchFamily="34" charset="0"/>
              </a:rPr>
              <a:t>Ответственные</a:t>
            </a:r>
            <a:r>
              <a:rPr lang="ru-RU" sz="1000" kern="0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 marL="104477" indent="-104477" defTabSz="226367"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Минтранс России</a:t>
            </a:r>
          </a:p>
          <a:p>
            <a:pPr marL="104477" indent="-104477" defTabSz="226367">
              <a:buFont typeface="Arial" panose="020B0604020202020204" pitchFamily="34" charset="0"/>
              <a:buChar char="•"/>
              <a:defRPr/>
            </a:pPr>
            <a:r>
              <a:rPr lang="ru-RU" sz="1000" kern="0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Минпромторг</a:t>
            </a:r>
            <a:r>
              <a:rPr lang="ru-RU" sz="10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России</a:t>
            </a:r>
          </a:p>
          <a:p>
            <a:pPr marL="104477" indent="-104477" defTabSz="226367"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Минэкономразвития России</a:t>
            </a:r>
          </a:p>
          <a:p>
            <a:pPr marL="104477" indent="-104477" defTabSz="226367"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Государственные контрольные органы (</a:t>
            </a:r>
            <a:r>
              <a:rPr lang="ru-RU" sz="1000" kern="0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Россельхознадзор</a:t>
            </a:r>
            <a:r>
              <a:rPr lang="ru-RU" sz="10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kern="0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Роспотребнадзор</a:t>
            </a:r>
            <a:r>
              <a:rPr lang="ru-RU" sz="10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ФТС)</a:t>
            </a:r>
          </a:p>
          <a:p>
            <a:pPr marL="104477" indent="-104477" defTabSz="226367"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АО «Российский экспортный центр»</a:t>
            </a:r>
            <a:endParaRPr lang="en-GB" sz="1000" kern="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45"/>
          <p:cNvSpPr/>
          <p:nvPr/>
        </p:nvSpPr>
        <p:spPr>
          <a:xfrm>
            <a:off x="8630131" y="5171346"/>
            <a:ext cx="1511664" cy="1036758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t"/>
          <a:lstStyle/>
          <a:p>
            <a:pPr defTabSz="226367">
              <a:spcBef>
                <a:spcPts val="122"/>
              </a:spcBef>
              <a:spcAft>
                <a:spcPts val="122"/>
              </a:spcAft>
              <a:defRPr/>
            </a:pPr>
            <a:r>
              <a:rPr lang="ru-RU" sz="1000" b="1" kern="0" dirty="0">
                <a:solidFill>
                  <a:srgbClr val="002060"/>
                </a:solidFill>
                <a:cs typeface="Arial" panose="020B0604020202020204" pitchFamily="34" charset="0"/>
              </a:rPr>
              <a:t>Ключевые заинтересованные стороны</a:t>
            </a:r>
            <a:r>
              <a:rPr lang="ru-RU" sz="1000" kern="0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 marL="104477" indent="-104477" defTabSz="226367">
              <a:spcBef>
                <a:spcPts val="122"/>
              </a:spcBef>
              <a:spcAft>
                <a:spcPts val="122"/>
              </a:spcAft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Экспортёры товаров</a:t>
            </a:r>
          </a:p>
          <a:p>
            <a:pPr marL="104477" indent="-104477" defTabSz="226367">
              <a:spcBef>
                <a:spcPts val="122"/>
              </a:spcBef>
              <a:spcAft>
                <a:spcPts val="122"/>
              </a:spcAft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Экспортёры логистических услуг</a:t>
            </a:r>
          </a:p>
        </p:txBody>
      </p:sp>
      <p:sp>
        <p:nvSpPr>
          <p:cNvPr id="10" name="Rounded Rectangle 45"/>
          <p:cNvSpPr/>
          <p:nvPr/>
        </p:nvSpPr>
        <p:spPr>
          <a:xfrm>
            <a:off x="8630131" y="6312878"/>
            <a:ext cx="1511664" cy="369277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t"/>
          <a:lstStyle/>
          <a:p>
            <a:pPr defTabSz="226367">
              <a:spcBef>
                <a:spcPts val="122"/>
              </a:spcBef>
              <a:spcAft>
                <a:spcPts val="122"/>
              </a:spcAft>
              <a:defRPr/>
            </a:pPr>
            <a:r>
              <a:rPr lang="ru-RU" sz="1000" b="1" kern="0" dirty="0">
                <a:solidFill>
                  <a:srgbClr val="002060"/>
                </a:solidFill>
                <a:cs typeface="Arial" panose="020B0604020202020204" pitchFamily="34" charset="0"/>
              </a:rPr>
              <a:t>Сроки</a:t>
            </a:r>
            <a:r>
              <a:rPr lang="ru-RU" sz="1000" kern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1000" b="1" kern="0" dirty="0">
                <a:solidFill>
                  <a:srgbClr val="002060"/>
                </a:solidFill>
                <a:cs typeface="Arial" panose="020B0604020202020204" pitchFamily="34" charset="0"/>
              </a:rPr>
              <a:t>реализации</a:t>
            </a:r>
            <a:r>
              <a:rPr lang="ru-RU" sz="1000" kern="0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 defTabSz="226367">
              <a:spcBef>
                <a:spcPts val="122"/>
              </a:spcBef>
              <a:spcAft>
                <a:spcPts val="122"/>
              </a:spcAft>
              <a:defRPr/>
            </a:pPr>
            <a:r>
              <a:rPr lang="ru-RU" sz="1000" kern="0" dirty="0">
                <a:solidFill>
                  <a:srgbClr val="002060"/>
                </a:solidFill>
                <a:cs typeface="Arial" panose="020B0604020202020204" pitchFamily="34" charset="0"/>
              </a:rPr>
              <a:t>2018 – 2024</a:t>
            </a:r>
          </a:p>
        </p:txBody>
      </p:sp>
      <p:sp>
        <p:nvSpPr>
          <p:cNvPr id="13" name="Rounded Rectangle 45"/>
          <p:cNvSpPr/>
          <p:nvPr>
            <p:custDataLst>
              <p:tags r:id="rId4"/>
            </p:custDataLst>
          </p:nvPr>
        </p:nvSpPr>
        <p:spPr>
          <a:xfrm>
            <a:off x="2003103" y="1862576"/>
            <a:ext cx="8138691" cy="3068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lIns="63319" tIns="31660" rIns="63319" bIns="31660"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65" b="1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4154" y="668462"/>
            <a:ext cx="7033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Федеральный проект «Логистика международной торговли»</a:t>
            </a:r>
          </a:p>
        </p:txBody>
      </p:sp>
      <p:sp>
        <p:nvSpPr>
          <p:cNvPr id="15" name="Прямоугольник 14"/>
          <p:cNvSpPr/>
          <p:nvPr>
            <p:custDataLst>
              <p:tags r:id="rId5"/>
            </p:custDataLst>
          </p:nvPr>
        </p:nvSpPr>
        <p:spPr>
          <a:xfrm>
            <a:off x="2239584" y="1846250"/>
            <a:ext cx="14309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50" b="1" kern="0" dirty="0">
                <a:solidFill>
                  <a:srgbClr val="000000"/>
                </a:solidFill>
                <a:cs typeface="Arial"/>
              </a:rPr>
              <a:t>Длительные сроки и высокая стоимость доставки грузов</a:t>
            </a:r>
          </a:p>
        </p:txBody>
      </p:sp>
      <p:sp>
        <p:nvSpPr>
          <p:cNvPr id="16" name="Прямоугольник 15"/>
          <p:cNvSpPr/>
          <p:nvPr>
            <p:custDataLst>
              <p:tags r:id="rId6"/>
            </p:custDataLst>
          </p:nvPr>
        </p:nvSpPr>
        <p:spPr>
          <a:xfrm>
            <a:off x="4449781" y="1835115"/>
            <a:ext cx="119369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50" b="1" kern="0" dirty="0">
                <a:solidFill>
                  <a:srgbClr val="000000"/>
                </a:solidFill>
                <a:cs typeface="Arial"/>
              </a:rPr>
              <a:t>Отсутствие бесшовного логистического сервиса</a:t>
            </a:r>
          </a:p>
        </p:txBody>
      </p:sp>
      <p:sp>
        <p:nvSpPr>
          <p:cNvPr id="18" name="Прямоугольник 17"/>
          <p:cNvSpPr/>
          <p:nvPr>
            <p:custDataLst>
              <p:tags r:id="rId7"/>
            </p:custDataLst>
          </p:nvPr>
        </p:nvSpPr>
        <p:spPr>
          <a:xfrm>
            <a:off x="6342185" y="1846207"/>
            <a:ext cx="16177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50" b="1" kern="0" dirty="0">
                <a:solidFill>
                  <a:prstClr val="black"/>
                </a:solidFill>
                <a:cs typeface="Arial"/>
              </a:rPr>
              <a:t>Недостаточный уровень развития </a:t>
            </a:r>
            <a:r>
              <a:rPr lang="ru-RU" sz="750" b="1" kern="0" dirty="0" err="1">
                <a:solidFill>
                  <a:prstClr val="black"/>
                </a:solidFill>
                <a:cs typeface="Arial"/>
              </a:rPr>
              <a:t>мультимодальных</a:t>
            </a:r>
            <a:r>
              <a:rPr lang="ru-RU" sz="750" b="1" kern="0" dirty="0">
                <a:solidFill>
                  <a:prstClr val="black"/>
                </a:solidFill>
                <a:cs typeface="Arial"/>
              </a:rPr>
              <a:t> перевозок</a:t>
            </a:r>
          </a:p>
        </p:txBody>
      </p:sp>
      <p:sp>
        <p:nvSpPr>
          <p:cNvPr id="19" name="Прямоугольник 18"/>
          <p:cNvSpPr/>
          <p:nvPr>
            <p:custDataLst>
              <p:tags r:id="rId8"/>
            </p:custDataLst>
          </p:nvPr>
        </p:nvSpPr>
        <p:spPr>
          <a:xfrm>
            <a:off x="8251553" y="1846206"/>
            <a:ext cx="17627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50" b="1" kern="0" dirty="0">
                <a:solidFill>
                  <a:srgbClr val="000000"/>
                </a:solidFill>
                <a:cs typeface="Arial"/>
              </a:rPr>
              <a:t>Нехватка пропускной способности </a:t>
            </a: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50" b="1" kern="0" dirty="0">
                <a:solidFill>
                  <a:srgbClr val="000000"/>
                </a:solidFill>
                <a:cs typeface="Arial"/>
              </a:rPr>
              <a:t>пунктов пропуска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996698" y="1869772"/>
            <a:ext cx="0" cy="35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72448" y="1869772"/>
            <a:ext cx="0" cy="35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124092" y="1862577"/>
            <a:ext cx="0" cy="352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623060" y="1084868"/>
            <a:ext cx="9044940" cy="5396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пропускной способности пунктов пропуска через государственную границу Российской Федерации </a:t>
            </a:r>
          </a:p>
          <a:p>
            <a:endParaRPr lang="ru-RU" sz="14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Снятие логистических ограничений на экспортно-ориентированных маршрутах</a:t>
            </a: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10202228" y="6508985"/>
            <a:ext cx="359093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400" b="1" dirty="0" smtClean="0">
                <a:solidFill>
                  <a:srgbClr val="3B4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</a:t>
            </a:r>
            <a:endParaRPr lang="en-US" sz="1400" b="1" dirty="0">
              <a:solidFill>
                <a:srgbClr val="3B44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TextBox 536"/>
          <p:cNvSpPr txBox="1"/>
          <p:nvPr/>
        </p:nvSpPr>
        <p:spPr>
          <a:xfrm>
            <a:off x="6695446" y="4385310"/>
            <a:ext cx="1460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Китай</a:t>
            </a:r>
            <a:endParaRPr kumimoji="0" lang="ru-RU" sz="40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22" name="TextBox 521"/>
          <p:cNvSpPr txBox="1"/>
          <p:nvPr/>
        </p:nvSpPr>
        <p:spPr>
          <a:xfrm>
            <a:off x="6944520" y="3703057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МОНГОЛИЯ</a:t>
            </a:r>
            <a:endParaRPr kumimoji="0" lang="ru-RU" sz="14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4" name="TextBox 503"/>
          <p:cNvSpPr txBox="1"/>
          <p:nvPr/>
        </p:nvSpPr>
        <p:spPr>
          <a:xfrm>
            <a:off x="3765791" y="5182334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ИРАН</a:t>
            </a:r>
            <a:endParaRPr kumimoji="0" lang="ru-RU" sz="16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87" name="TextBox 486"/>
          <p:cNvSpPr txBox="1"/>
          <p:nvPr/>
        </p:nvSpPr>
        <p:spPr>
          <a:xfrm>
            <a:off x="3078471" y="4315809"/>
            <a:ext cx="4714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b="1" spc="100" dirty="0" smtClean="0">
                <a:solidFill>
                  <a:srgbClr val="002060">
                    <a:alpha val="45000"/>
                  </a:srgbClr>
                </a:solidFill>
                <a:latin typeface="Arial Narrow" panose="020B0606020202030204" pitchFamily="34" charset="0"/>
              </a:rPr>
              <a:t>ГРУЗИЯ</a:t>
            </a:r>
            <a:endParaRPr kumimoji="0" lang="ru-RU" sz="5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1574466" y="3899057"/>
            <a:ext cx="6046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РУМЫНИЯ</a:t>
            </a:r>
            <a:endParaRPr kumimoji="0" lang="ru-RU" sz="6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1768324" y="3000030"/>
            <a:ext cx="6960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БЕЛАРУСЬ</a:t>
            </a:r>
            <a:endParaRPr kumimoji="0" lang="ru-RU" sz="7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1728922" y="2610762"/>
            <a:ext cx="48442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ЛАТВИЯ</a:t>
            </a:r>
            <a:endParaRPr kumimoji="0" lang="ru-RU" sz="5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1625884" y="2329508"/>
            <a:ext cx="53893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ЭСТОНИЯ</a:t>
            </a:r>
            <a:endParaRPr kumimoji="0" lang="ru-RU" sz="5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1628055" y="2787178"/>
            <a:ext cx="43313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ЛИТВА</a:t>
            </a:r>
            <a:endParaRPr kumimoji="0" lang="ru-RU" sz="5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1610631" y="1698751"/>
            <a:ext cx="7841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ФИНЛЯНДИЯ</a:t>
            </a:r>
            <a:endParaRPr kumimoji="0" lang="ru-RU" sz="7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487361" y="3270353"/>
            <a:ext cx="6415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ГЕРМАНИЯ</a:t>
            </a:r>
            <a:endParaRPr kumimoji="0" lang="ru-RU" sz="6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30" name="TextBox 429"/>
          <p:cNvSpPr txBox="1"/>
          <p:nvPr/>
        </p:nvSpPr>
        <p:spPr>
          <a:xfrm>
            <a:off x="2103908" y="4541111"/>
            <a:ext cx="113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Т У Р Ц И 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961852" y="5143426"/>
            <a:ext cx="1212859" cy="307777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b="1" dirty="0">
                <a:latin typeface="Arial Narrow" panose="020B0606020202030204" pitchFamily="34" charset="0"/>
              </a:rPr>
              <a:t>Ответвление </a:t>
            </a:r>
            <a:r>
              <a:rPr lang="ru-RU" sz="700" b="1" dirty="0" smtClean="0">
                <a:latin typeface="Arial Narrow" panose="020B0606020202030204" pitchFamily="34" charset="0"/>
              </a:rPr>
              <a:t>ТСМ:</a:t>
            </a:r>
            <a:endParaRPr lang="en-US" sz="700" b="1" dirty="0" smtClean="0">
              <a:latin typeface="Arial Narrow" panose="020B0606020202030204" pitchFamily="34" charset="0"/>
            </a:endParaRPr>
          </a:p>
          <a:p>
            <a:r>
              <a:rPr lang="ru-RU" sz="700" b="1" dirty="0" smtClean="0">
                <a:latin typeface="Arial Narrow" panose="020B0606020202030204" pitchFamily="34" charset="0"/>
              </a:rPr>
              <a:t>Москва </a:t>
            </a:r>
            <a:r>
              <a:rPr lang="ru-RU" sz="700" b="1" dirty="0">
                <a:latin typeface="Arial Narrow" panose="020B0606020202030204" pitchFamily="34" charset="0"/>
              </a:rPr>
              <a:t>- Киев (</a:t>
            </a:r>
            <a:r>
              <a:rPr lang="ru-RU" sz="700" b="1" dirty="0" smtClean="0">
                <a:latin typeface="Arial Narrow" panose="020B0606020202030204" pitchFamily="34" charset="0"/>
              </a:rPr>
              <a:t>ж/д</a:t>
            </a:r>
            <a:r>
              <a:rPr lang="ru-RU" sz="700" b="1" dirty="0">
                <a:latin typeface="Arial Narrow" panose="020B0606020202030204" pitchFamily="34" charset="0"/>
              </a:rPr>
              <a:t>, авто)</a:t>
            </a:r>
          </a:p>
        </p:txBody>
      </p:sp>
      <p:sp>
        <p:nvSpPr>
          <p:cNvPr id="486" name="Полилиния 485"/>
          <p:cNvSpPr/>
          <p:nvPr/>
        </p:nvSpPr>
        <p:spPr>
          <a:xfrm>
            <a:off x="3499739" y="3100620"/>
            <a:ext cx="265087" cy="196581"/>
          </a:xfrm>
          <a:custGeom>
            <a:avLst/>
            <a:gdLst>
              <a:gd name="connsiteX0" fmla="*/ 0 w 265087"/>
              <a:gd name="connsiteY0" fmla="*/ 196581 h 196581"/>
              <a:gd name="connsiteX1" fmla="*/ 265087 w 265087"/>
              <a:gd name="connsiteY1" fmla="*/ 0 h 19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5087" h="196581">
                <a:moveTo>
                  <a:pt x="0" y="196581"/>
                </a:moveTo>
                <a:cubicBezTo>
                  <a:pt x="21346" y="117650"/>
                  <a:pt x="42692" y="38720"/>
                  <a:pt x="26508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2" name="Полилиния 471"/>
          <p:cNvSpPr/>
          <p:nvPr/>
        </p:nvSpPr>
        <p:spPr>
          <a:xfrm>
            <a:off x="2296834" y="2829627"/>
            <a:ext cx="3146230" cy="700093"/>
          </a:xfrm>
          <a:custGeom>
            <a:avLst/>
            <a:gdLst>
              <a:gd name="connsiteX0" fmla="*/ 0 w 3146230"/>
              <a:gd name="connsiteY0" fmla="*/ 624291 h 700093"/>
              <a:gd name="connsiteX1" fmla="*/ 342358 w 3146230"/>
              <a:gd name="connsiteY1" fmla="*/ 697964 h 700093"/>
              <a:gd name="connsiteX2" fmla="*/ 680383 w 3146230"/>
              <a:gd name="connsiteY2" fmla="*/ 550619 h 700093"/>
              <a:gd name="connsiteX3" fmla="*/ 1118082 w 3146230"/>
              <a:gd name="connsiteY3" fmla="*/ 299268 h 700093"/>
              <a:gd name="connsiteX4" fmla="*/ 1469107 w 3146230"/>
              <a:gd name="connsiteY4" fmla="*/ 273266 h 700093"/>
              <a:gd name="connsiteX5" fmla="*/ 1902472 w 3146230"/>
              <a:gd name="connsiteY5" fmla="*/ 138923 h 700093"/>
              <a:gd name="connsiteX6" fmla="*/ 2262165 w 3146230"/>
              <a:gd name="connsiteY6" fmla="*/ 56583 h 700093"/>
              <a:gd name="connsiteX7" fmla="*/ 2500516 w 3146230"/>
              <a:gd name="connsiteY7" fmla="*/ 246 h 700093"/>
              <a:gd name="connsiteX8" fmla="*/ 2920880 w 3146230"/>
              <a:gd name="connsiteY8" fmla="*/ 78252 h 700093"/>
              <a:gd name="connsiteX9" fmla="*/ 3146230 w 3146230"/>
              <a:gd name="connsiteY9" fmla="*/ 99920 h 70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6230" h="700093">
                <a:moveTo>
                  <a:pt x="0" y="624291"/>
                </a:moveTo>
                <a:cubicBezTo>
                  <a:pt x="114480" y="667267"/>
                  <a:pt x="228961" y="710243"/>
                  <a:pt x="342358" y="697964"/>
                </a:cubicBezTo>
                <a:cubicBezTo>
                  <a:pt x="455755" y="685685"/>
                  <a:pt x="551096" y="617068"/>
                  <a:pt x="680383" y="550619"/>
                </a:cubicBezTo>
                <a:cubicBezTo>
                  <a:pt x="809670" y="484170"/>
                  <a:pt x="986628" y="345493"/>
                  <a:pt x="1118082" y="299268"/>
                </a:cubicBezTo>
                <a:cubicBezTo>
                  <a:pt x="1249536" y="253042"/>
                  <a:pt x="1338375" y="299990"/>
                  <a:pt x="1469107" y="273266"/>
                </a:cubicBezTo>
                <a:cubicBezTo>
                  <a:pt x="1599839" y="246542"/>
                  <a:pt x="1770296" y="175037"/>
                  <a:pt x="1902472" y="138923"/>
                </a:cubicBezTo>
                <a:cubicBezTo>
                  <a:pt x="2034648" y="102809"/>
                  <a:pt x="2262165" y="56583"/>
                  <a:pt x="2262165" y="56583"/>
                </a:cubicBezTo>
                <a:cubicBezTo>
                  <a:pt x="2361839" y="33470"/>
                  <a:pt x="2390730" y="-3365"/>
                  <a:pt x="2500516" y="246"/>
                </a:cubicBezTo>
                <a:cubicBezTo>
                  <a:pt x="2610302" y="3857"/>
                  <a:pt x="2813261" y="61640"/>
                  <a:pt x="2920880" y="78252"/>
                </a:cubicBezTo>
                <a:cubicBezTo>
                  <a:pt x="3028499" y="94864"/>
                  <a:pt x="3087364" y="97392"/>
                  <a:pt x="3146230" y="9992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3739487" y="4540155"/>
            <a:ext cx="1778758" cy="2006221"/>
          </a:xfrm>
          <a:custGeom>
            <a:avLst/>
            <a:gdLst>
              <a:gd name="connsiteX0" fmla="*/ 1778758 w 1778758"/>
              <a:gd name="connsiteY0" fmla="*/ 2006221 h 2006221"/>
              <a:gd name="connsiteX1" fmla="*/ 241110 w 1778758"/>
              <a:gd name="connsiteY1" fmla="*/ 632346 h 2006221"/>
              <a:gd name="connsiteX2" fmla="*/ 0 w 1778758"/>
              <a:gd name="connsiteY2" fmla="*/ 0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758" h="2006221">
                <a:moveTo>
                  <a:pt x="1778758" y="2006221"/>
                </a:moveTo>
                <a:cubicBezTo>
                  <a:pt x="1158164" y="1486468"/>
                  <a:pt x="537570" y="966716"/>
                  <a:pt x="241110" y="632346"/>
                </a:cubicBezTo>
                <a:cubicBezTo>
                  <a:pt x="-55350" y="297976"/>
                  <a:pt x="164531" y="178937"/>
                  <a:pt x="0" y="0"/>
                </a:cubicBezTo>
              </a:path>
            </a:pathLst>
          </a:custGeom>
          <a:noFill/>
          <a:ln w="222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7" name="Полилиния 496"/>
          <p:cNvSpPr/>
          <p:nvPr/>
        </p:nvSpPr>
        <p:spPr>
          <a:xfrm>
            <a:off x="5215095" y="2908998"/>
            <a:ext cx="1356527" cy="1220875"/>
          </a:xfrm>
          <a:custGeom>
            <a:avLst/>
            <a:gdLst>
              <a:gd name="connsiteX0" fmla="*/ 1356527 w 1356527"/>
              <a:gd name="connsiteY0" fmla="*/ 1220875 h 1220875"/>
              <a:gd name="connsiteX1" fmla="*/ 175846 w 1356527"/>
              <a:gd name="connsiteY1" fmla="*/ 477297 h 1220875"/>
              <a:gd name="connsiteX2" fmla="*/ 0 w 1356527"/>
              <a:gd name="connsiteY2" fmla="*/ 0 h 122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6527" h="1220875">
                <a:moveTo>
                  <a:pt x="1356527" y="1220875"/>
                </a:moveTo>
                <a:cubicBezTo>
                  <a:pt x="879230" y="950825"/>
                  <a:pt x="401934" y="680776"/>
                  <a:pt x="175846" y="477297"/>
                </a:cubicBezTo>
                <a:cubicBezTo>
                  <a:pt x="-50242" y="273818"/>
                  <a:pt x="141514" y="83736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8034789" y="3302101"/>
            <a:ext cx="739475" cy="1289777"/>
          </a:xfrm>
          <a:custGeom>
            <a:avLst/>
            <a:gdLst>
              <a:gd name="connsiteX0" fmla="*/ 739475 w 739475"/>
              <a:gd name="connsiteY0" fmla="*/ 1289777 h 1289777"/>
              <a:gd name="connsiteX1" fmla="*/ 51688 w 739475"/>
              <a:gd name="connsiteY1" fmla="*/ 558257 h 1289777"/>
              <a:gd name="connsiteX2" fmla="*/ 47712 w 739475"/>
              <a:gd name="connsiteY2" fmla="*/ 232254 h 1289777"/>
              <a:gd name="connsiteX3" fmla="*/ 35785 w 739475"/>
              <a:gd name="connsiteY3" fmla="*/ 5642 h 128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75" h="1289777">
                <a:moveTo>
                  <a:pt x="739475" y="1289777"/>
                </a:moveTo>
                <a:cubicBezTo>
                  <a:pt x="453228" y="1012144"/>
                  <a:pt x="166982" y="734511"/>
                  <a:pt x="51688" y="558257"/>
                </a:cubicBezTo>
                <a:cubicBezTo>
                  <a:pt x="-63606" y="382003"/>
                  <a:pt x="50362" y="324356"/>
                  <a:pt x="47712" y="232254"/>
                </a:cubicBezTo>
                <a:cubicBezTo>
                  <a:pt x="45062" y="140152"/>
                  <a:pt x="261735" y="-33452"/>
                  <a:pt x="35785" y="564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6265628" y="2730652"/>
            <a:ext cx="3945977" cy="1571004"/>
          </a:xfrm>
          <a:custGeom>
            <a:avLst/>
            <a:gdLst>
              <a:gd name="connsiteX0" fmla="*/ 3685429 w 3945977"/>
              <a:gd name="connsiteY0" fmla="*/ 1571004 h 1571004"/>
              <a:gd name="connsiteX1" fmla="*/ 3912042 w 3945977"/>
              <a:gd name="connsiteY1" fmla="*/ 966705 h 1571004"/>
              <a:gd name="connsiteX2" fmla="*/ 3041374 w 3945977"/>
              <a:gd name="connsiteY2" fmla="*/ 314698 h 1571004"/>
              <a:gd name="connsiteX3" fmla="*/ 2309854 w 3945977"/>
              <a:gd name="connsiteY3" fmla="*/ 561188 h 1571004"/>
              <a:gd name="connsiteX4" fmla="*/ 1812897 w 3945977"/>
              <a:gd name="connsiteY4" fmla="*/ 573115 h 1571004"/>
              <a:gd name="connsiteX5" fmla="*/ 1526650 w 3945977"/>
              <a:gd name="connsiteY5" fmla="*/ 684433 h 1571004"/>
              <a:gd name="connsiteX6" fmla="*/ 1490869 w 3945977"/>
              <a:gd name="connsiteY6" fmla="*/ 561188 h 1571004"/>
              <a:gd name="connsiteX7" fmla="*/ 1598212 w 3945977"/>
              <a:gd name="connsiteY7" fmla="*/ 429991 h 1571004"/>
              <a:gd name="connsiteX8" fmla="*/ 1335819 w 3945977"/>
              <a:gd name="connsiteY8" fmla="*/ 235185 h 1571004"/>
              <a:gd name="connsiteX9" fmla="*/ 711642 w 3945977"/>
              <a:gd name="connsiteY9" fmla="*/ 621 h 1571004"/>
              <a:gd name="connsiteX10" fmla="*/ 0 w 3945977"/>
              <a:gd name="connsiteY10" fmla="*/ 167598 h 157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5977" h="1571004">
                <a:moveTo>
                  <a:pt x="3685429" y="1571004"/>
                </a:moveTo>
                <a:cubicBezTo>
                  <a:pt x="3852407" y="1373546"/>
                  <a:pt x="4019385" y="1176089"/>
                  <a:pt x="3912042" y="966705"/>
                </a:cubicBezTo>
                <a:cubicBezTo>
                  <a:pt x="3804700" y="757321"/>
                  <a:pt x="3308405" y="382284"/>
                  <a:pt x="3041374" y="314698"/>
                </a:cubicBezTo>
                <a:cubicBezTo>
                  <a:pt x="2774343" y="247112"/>
                  <a:pt x="2514600" y="518119"/>
                  <a:pt x="2309854" y="561188"/>
                </a:cubicBezTo>
                <a:cubicBezTo>
                  <a:pt x="2105108" y="604257"/>
                  <a:pt x="1943431" y="552574"/>
                  <a:pt x="1812897" y="573115"/>
                </a:cubicBezTo>
                <a:cubicBezTo>
                  <a:pt x="1682363" y="593656"/>
                  <a:pt x="1580321" y="686421"/>
                  <a:pt x="1526650" y="684433"/>
                </a:cubicBezTo>
                <a:cubicBezTo>
                  <a:pt x="1472979" y="682445"/>
                  <a:pt x="1478942" y="603595"/>
                  <a:pt x="1490869" y="561188"/>
                </a:cubicBezTo>
                <a:cubicBezTo>
                  <a:pt x="1502796" y="518781"/>
                  <a:pt x="1624054" y="484325"/>
                  <a:pt x="1598212" y="429991"/>
                </a:cubicBezTo>
                <a:cubicBezTo>
                  <a:pt x="1572370" y="375657"/>
                  <a:pt x="1483581" y="306747"/>
                  <a:pt x="1335819" y="235185"/>
                </a:cubicBezTo>
                <a:cubicBezTo>
                  <a:pt x="1188057" y="163623"/>
                  <a:pt x="934278" y="11885"/>
                  <a:pt x="711642" y="621"/>
                </a:cubicBezTo>
                <a:cubicBezTo>
                  <a:pt x="489005" y="-10644"/>
                  <a:pt x="256430" y="134468"/>
                  <a:pt x="0" y="16759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8577016" y="3290001"/>
            <a:ext cx="1053548" cy="596379"/>
          </a:xfrm>
          <a:custGeom>
            <a:avLst/>
            <a:gdLst>
              <a:gd name="connsiteX0" fmla="*/ 1053548 w 1053548"/>
              <a:gd name="connsiteY0" fmla="*/ 596379 h 596379"/>
              <a:gd name="connsiteX1" fmla="*/ 318052 w 1053548"/>
              <a:gd name="connsiteY1" fmla="*/ 258449 h 596379"/>
              <a:gd name="connsiteX2" fmla="*/ 0 w 1053548"/>
              <a:gd name="connsiteY2" fmla="*/ 32 h 59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3548" h="596379">
                <a:moveTo>
                  <a:pt x="1053548" y="596379"/>
                </a:moveTo>
                <a:cubicBezTo>
                  <a:pt x="773595" y="477109"/>
                  <a:pt x="493643" y="357840"/>
                  <a:pt x="318052" y="258449"/>
                </a:cubicBezTo>
                <a:cubicBezTo>
                  <a:pt x="142461" y="159058"/>
                  <a:pt x="276308" y="-2618"/>
                  <a:pt x="0" y="3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 77"/>
          <p:cNvSpPr/>
          <p:nvPr/>
        </p:nvSpPr>
        <p:spPr>
          <a:xfrm>
            <a:off x="9676737" y="4227963"/>
            <a:ext cx="151075" cy="101522"/>
          </a:xfrm>
          <a:custGeom>
            <a:avLst/>
            <a:gdLst>
              <a:gd name="connsiteX0" fmla="*/ 151075 w 151075"/>
              <a:gd name="connsiteY0" fmla="*/ 101522 h 101522"/>
              <a:gd name="connsiteX1" fmla="*/ 0 w 151075"/>
              <a:gd name="connsiteY1" fmla="*/ 2131 h 10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075" h="101522">
                <a:moveTo>
                  <a:pt x="151075" y="101522"/>
                </a:moveTo>
                <a:cubicBezTo>
                  <a:pt x="120595" y="44869"/>
                  <a:pt x="90115" y="-11784"/>
                  <a:pt x="0" y="2131"/>
                </a:cubicBezTo>
              </a:path>
            </a:pathLst>
          </a:cu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>
            <a:off x="9633005" y="3892163"/>
            <a:ext cx="329979" cy="401541"/>
          </a:xfrm>
          <a:custGeom>
            <a:avLst/>
            <a:gdLst>
              <a:gd name="connsiteX0" fmla="*/ 329979 w 329979"/>
              <a:gd name="connsiteY0" fmla="*/ 401541 h 401541"/>
              <a:gd name="connsiteX1" fmla="*/ 302150 w 329979"/>
              <a:gd name="connsiteY1" fmla="*/ 298174 h 401541"/>
              <a:gd name="connsiteX2" fmla="*/ 298174 w 329979"/>
              <a:gd name="connsiteY2" fmla="*/ 194807 h 401541"/>
              <a:gd name="connsiteX3" fmla="*/ 246491 w 329979"/>
              <a:gd name="connsiteY3" fmla="*/ 135173 h 401541"/>
              <a:gd name="connsiteX4" fmla="*/ 0 w 329979"/>
              <a:gd name="connsiteY4" fmla="*/ 0 h 40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979" h="401541">
                <a:moveTo>
                  <a:pt x="329979" y="401541"/>
                </a:moveTo>
                <a:cubicBezTo>
                  <a:pt x="318715" y="367085"/>
                  <a:pt x="307451" y="332630"/>
                  <a:pt x="302150" y="298174"/>
                </a:cubicBezTo>
                <a:cubicBezTo>
                  <a:pt x="296849" y="263718"/>
                  <a:pt x="307450" y="221974"/>
                  <a:pt x="298174" y="194807"/>
                </a:cubicBezTo>
                <a:cubicBezTo>
                  <a:pt x="288898" y="167640"/>
                  <a:pt x="296187" y="167641"/>
                  <a:pt x="246491" y="135173"/>
                </a:cubicBezTo>
                <a:cubicBezTo>
                  <a:pt x="196795" y="102705"/>
                  <a:pt x="189506" y="88790"/>
                  <a:pt x="0" y="0"/>
                </a:cubicBezTo>
              </a:path>
            </a:pathLst>
          </a:cu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0" name="Полилиния 499"/>
          <p:cNvSpPr/>
          <p:nvPr/>
        </p:nvSpPr>
        <p:spPr>
          <a:xfrm>
            <a:off x="4506686" y="2567354"/>
            <a:ext cx="296426" cy="256233"/>
          </a:xfrm>
          <a:custGeom>
            <a:avLst/>
            <a:gdLst>
              <a:gd name="connsiteX0" fmla="*/ 0 w 296426"/>
              <a:gd name="connsiteY0" fmla="*/ 0 h 256233"/>
              <a:gd name="connsiteX1" fmla="*/ 296426 w 296426"/>
              <a:gd name="connsiteY1" fmla="*/ 256233 h 25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426" h="256233">
                <a:moveTo>
                  <a:pt x="0" y="0"/>
                </a:moveTo>
                <a:cubicBezTo>
                  <a:pt x="108438" y="56940"/>
                  <a:pt x="216877" y="113881"/>
                  <a:pt x="296426" y="25623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5" name="Полилиния 494"/>
          <p:cNvSpPr/>
          <p:nvPr/>
        </p:nvSpPr>
        <p:spPr>
          <a:xfrm>
            <a:off x="2888901" y="2808409"/>
            <a:ext cx="1311310" cy="155855"/>
          </a:xfrm>
          <a:custGeom>
            <a:avLst/>
            <a:gdLst>
              <a:gd name="connsiteX0" fmla="*/ 0 w 1311310"/>
              <a:gd name="connsiteY0" fmla="*/ 105 h 155855"/>
              <a:gd name="connsiteX1" fmla="*/ 813917 w 1311310"/>
              <a:gd name="connsiteY1" fmla="*/ 25226 h 155855"/>
              <a:gd name="connsiteX2" fmla="*/ 1311310 w 1311310"/>
              <a:gd name="connsiteY2" fmla="*/ 155855 h 15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1310" h="155855">
                <a:moveTo>
                  <a:pt x="0" y="105"/>
                </a:moveTo>
                <a:cubicBezTo>
                  <a:pt x="297682" y="-314"/>
                  <a:pt x="595365" y="-732"/>
                  <a:pt x="813917" y="25226"/>
                </a:cubicBezTo>
                <a:cubicBezTo>
                  <a:pt x="1032469" y="51184"/>
                  <a:pt x="1019908" y="138270"/>
                  <a:pt x="1311310" y="15585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5" name="Полилиния 474"/>
          <p:cNvSpPr/>
          <p:nvPr/>
        </p:nvSpPr>
        <p:spPr>
          <a:xfrm>
            <a:off x="2916546" y="3631598"/>
            <a:ext cx="472368" cy="225350"/>
          </a:xfrm>
          <a:custGeom>
            <a:avLst/>
            <a:gdLst>
              <a:gd name="connsiteX0" fmla="*/ 0 w 472368"/>
              <a:gd name="connsiteY0" fmla="*/ 225350 h 225350"/>
              <a:gd name="connsiteX1" fmla="*/ 472368 w 472368"/>
              <a:gd name="connsiteY1" fmla="*/ 0 h 22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368" h="225350">
                <a:moveTo>
                  <a:pt x="0" y="225350"/>
                </a:moveTo>
                <a:cubicBezTo>
                  <a:pt x="187069" y="159984"/>
                  <a:pt x="374139" y="94618"/>
                  <a:pt x="472368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3" name="Полилиния 482"/>
          <p:cNvSpPr/>
          <p:nvPr/>
        </p:nvSpPr>
        <p:spPr>
          <a:xfrm>
            <a:off x="3377760" y="3293573"/>
            <a:ext cx="117008" cy="342359"/>
          </a:xfrm>
          <a:custGeom>
            <a:avLst/>
            <a:gdLst>
              <a:gd name="connsiteX0" fmla="*/ 117008 w 117008"/>
              <a:gd name="connsiteY0" fmla="*/ 0 h 342359"/>
              <a:gd name="connsiteX1" fmla="*/ 0 w 117008"/>
              <a:gd name="connsiteY1" fmla="*/ 342359 h 3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008" h="342359">
                <a:moveTo>
                  <a:pt x="117008" y="0"/>
                </a:moveTo>
                <a:cubicBezTo>
                  <a:pt x="109785" y="123509"/>
                  <a:pt x="102563" y="247019"/>
                  <a:pt x="0" y="342359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" name="Полилиния 479"/>
          <p:cNvSpPr/>
          <p:nvPr/>
        </p:nvSpPr>
        <p:spPr>
          <a:xfrm>
            <a:off x="2994505" y="3631598"/>
            <a:ext cx="420364" cy="398696"/>
          </a:xfrm>
          <a:custGeom>
            <a:avLst/>
            <a:gdLst>
              <a:gd name="connsiteX0" fmla="*/ 420364 w 420364"/>
              <a:gd name="connsiteY0" fmla="*/ 0 h 398696"/>
              <a:gd name="connsiteX1" fmla="*/ 286021 w 420364"/>
              <a:gd name="connsiteY1" fmla="*/ 268687 h 398696"/>
              <a:gd name="connsiteX2" fmla="*/ 0 w 420364"/>
              <a:gd name="connsiteY2" fmla="*/ 398696 h 39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364" h="398696">
                <a:moveTo>
                  <a:pt x="420364" y="0"/>
                </a:moveTo>
                <a:cubicBezTo>
                  <a:pt x="388223" y="101119"/>
                  <a:pt x="356082" y="202238"/>
                  <a:pt x="286021" y="268687"/>
                </a:cubicBezTo>
                <a:cubicBezTo>
                  <a:pt x="215960" y="335136"/>
                  <a:pt x="65005" y="348859"/>
                  <a:pt x="0" y="39869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2" name="Полилиния 491"/>
          <p:cNvSpPr/>
          <p:nvPr/>
        </p:nvSpPr>
        <p:spPr>
          <a:xfrm>
            <a:off x="3401449" y="3648664"/>
            <a:ext cx="330614" cy="887594"/>
          </a:xfrm>
          <a:custGeom>
            <a:avLst/>
            <a:gdLst>
              <a:gd name="connsiteX0" fmla="*/ 330614 w 330614"/>
              <a:gd name="connsiteY0" fmla="*/ 887594 h 887594"/>
              <a:gd name="connsiteX1" fmla="*/ 235301 w 330614"/>
              <a:gd name="connsiteY1" fmla="*/ 744626 h 887594"/>
              <a:gd name="connsiteX2" fmla="*/ 163817 w 330614"/>
              <a:gd name="connsiteY2" fmla="*/ 396141 h 887594"/>
              <a:gd name="connsiteX3" fmla="*/ 232323 w 330614"/>
              <a:gd name="connsiteY3" fmla="*/ 300829 h 887594"/>
              <a:gd name="connsiteX4" fmla="*/ 0 w 330614"/>
              <a:gd name="connsiteY4" fmla="*/ 0 h 88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14" h="887594">
                <a:moveTo>
                  <a:pt x="330614" y="887594"/>
                </a:moveTo>
                <a:cubicBezTo>
                  <a:pt x="296857" y="857064"/>
                  <a:pt x="263100" y="826535"/>
                  <a:pt x="235301" y="744626"/>
                </a:cubicBezTo>
                <a:cubicBezTo>
                  <a:pt x="207502" y="662717"/>
                  <a:pt x="164313" y="470107"/>
                  <a:pt x="163817" y="396141"/>
                </a:cubicBezTo>
                <a:cubicBezTo>
                  <a:pt x="163321" y="322175"/>
                  <a:pt x="259626" y="366853"/>
                  <a:pt x="232323" y="300829"/>
                </a:cubicBezTo>
                <a:cubicBezTo>
                  <a:pt x="205020" y="234805"/>
                  <a:pt x="18864" y="110204"/>
                  <a:pt x="0" y="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Полилиния 410"/>
          <p:cNvSpPr/>
          <p:nvPr/>
        </p:nvSpPr>
        <p:spPr>
          <a:xfrm>
            <a:off x="3407121" y="3299131"/>
            <a:ext cx="117008" cy="342359"/>
          </a:xfrm>
          <a:custGeom>
            <a:avLst/>
            <a:gdLst>
              <a:gd name="connsiteX0" fmla="*/ 117008 w 117008"/>
              <a:gd name="connsiteY0" fmla="*/ 0 h 342359"/>
              <a:gd name="connsiteX1" fmla="*/ 0 w 117008"/>
              <a:gd name="connsiteY1" fmla="*/ 342359 h 3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008" h="342359">
                <a:moveTo>
                  <a:pt x="117008" y="0"/>
                </a:moveTo>
                <a:cubicBezTo>
                  <a:pt x="109785" y="123509"/>
                  <a:pt x="102563" y="247019"/>
                  <a:pt x="0" y="342359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6" name="Полилиния 495"/>
          <p:cNvSpPr/>
          <p:nvPr/>
        </p:nvSpPr>
        <p:spPr>
          <a:xfrm>
            <a:off x="3712866" y="2511246"/>
            <a:ext cx="2567354" cy="440603"/>
          </a:xfrm>
          <a:custGeom>
            <a:avLst/>
            <a:gdLst>
              <a:gd name="connsiteX0" fmla="*/ 0 w 2567354"/>
              <a:gd name="connsiteY0" fmla="*/ 312336 h 440603"/>
              <a:gd name="connsiteX1" fmla="*/ 256233 w 2567354"/>
              <a:gd name="connsiteY1" fmla="*/ 111369 h 440603"/>
              <a:gd name="connsiteX2" fmla="*/ 502418 w 2567354"/>
              <a:gd name="connsiteY2" fmla="*/ 837 h 440603"/>
              <a:gd name="connsiteX3" fmla="*/ 818941 w 2567354"/>
              <a:gd name="connsiteY3" fmla="*/ 61127 h 440603"/>
              <a:gd name="connsiteX4" fmla="*/ 1245996 w 2567354"/>
              <a:gd name="connsiteY4" fmla="*/ 71176 h 440603"/>
              <a:gd name="connsiteX5" fmla="*/ 1738365 w 2567354"/>
              <a:gd name="connsiteY5" fmla="*/ 417844 h 440603"/>
              <a:gd name="connsiteX6" fmla="*/ 2567354 w 2567354"/>
              <a:gd name="connsiteY6" fmla="*/ 377650 h 44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7354" h="440603">
                <a:moveTo>
                  <a:pt x="0" y="312336"/>
                </a:moveTo>
                <a:cubicBezTo>
                  <a:pt x="86248" y="237810"/>
                  <a:pt x="172497" y="163285"/>
                  <a:pt x="256233" y="111369"/>
                </a:cubicBezTo>
                <a:cubicBezTo>
                  <a:pt x="339969" y="59453"/>
                  <a:pt x="408633" y="9211"/>
                  <a:pt x="502418" y="837"/>
                </a:cubicBezTo>
                <a:cubicBezTo>
                  <a:pt x="596203" y="-7537"/>
                  <a:pt x="695011" y="49404"/>
                  <a:pt x="818941" y="61127"/>
                </a:cubicBezTo>
                <a:cubicBezTo>
                  <a:pt x="942871" y="72850"/>
                  <a:pt x="1092759" y="11723"/>
                  <a:pt x="1245996" y="71176"/>
                </a:cubicBezTo>
                <a:cubicBezTo>
                  <a:pt x="1399233" y="130629"/>
                  <a:pt x="1518139" y="366765"/>
                  <a:pt x="1738365" y="417844"/>
                </a:cubicBezTo>
                <a:cubicBezTo>
                  <a:pt x="1958591" y="468923"/>
                  <a:pt x="2436725" y="424542"/>
                  <a:pt x="2567354" y="37765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1" name="Полилиния 510"/>
          <p:cNvSpPr/>
          <p:nvPr/>
        </p:nvSpPr>
        <p:spPr>
          <a:xfrm>
            <a:off x="2277315" y="586063"/>
            <a:ext cx="310684" cy="1662867"/>
          </a:xfrm>
          <a:custGeom>
            <a:avLst/>
            <a:gdLst>
              <a:gd name="connsiteX0" fmla="*/ 310684 w 310684"/>
              <a:gd name="connsiteY0" fmla="*/ 0 h 1662867"/>
              <a:gd name="connsiteX1" fmla="*/ 0 w 310684"/>
              <a:gd name="connsiteY1" fmla="*/ 1662867 h 166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84" h="1662867">
                <a:moveTo>
                  <a:pt x="310684" y="0"/>
                </a:moveTo>
                <a:cubicBezTo>
                  <a:pt x="187705" y="689625"/>
                  <a:pt x="64726" y="1379250"/>
                  <a:pt x="0" y="1662867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2276475" y="2219172"/>
            <a:ext cx="1685925" cy="409728"/>
          </a:xfrm>
          <a:custGeom>
            <a:avLst/>
            <a:gdLst>
              <a:gd name="connsiteX0" fmla="*/ 1685925 w 1685925"/>
              <a:gd name="connsiteY0" fmla="*/ 409728 h 409728"/>
              <a:gd name="connsiteX1" fmla="*/ 1462088 w 1685925"/>
              <a:gd name="connsiteY1" fmla="*/ 223991 h 409728"/>
              <a:gd name="connsiteX2" fmla="*/ 657225 w 1685925"/>
              <a:gd name="connsiteY2" fmla="*/ 104928 h 409728"/>
              <a:gd name="connsiteX3" fmla="*/ 0 w 1685925"/>
              <a:gd name="connsiteY3" fmla="*/ 33491 h 4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5" h="409728">
                <a:moveTo>
                  <a:pt x="1685925" y="409728"/>
                </a:moveTo>
                <a:cubicBezTo>
                  <a:pt x="1659731" y="342259"/>
                  <a:pt x="1633538" y="274791"/>
                  <a:pt x="1462088" y="223991"/>
                </a:cubicBezTo>
                <a:cubicBezTo>
                  <a:pt x="1290638" y="173191"/>
                  <a:pt x="900906" y="136678"/>
                  <a:pt x="657225" y="104928"/>
                </a:cubicBezTo>
                <a:cubicBezTo>
                  <a:pt x="413544" y="73178"/>
                  <a:pt x="409575" y="-61759"/>
                  <a:pt x="0" y="33491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2884420" y="1500463"/>
            <a:ext cx="127098" cy="1309817"/>
          </a:xfrm>
          <a:custGeom>
            <a:avLst/>
            <a:gdLst>
              <a:gd name="connsiteX0" fmla="*/ 127098 w 127098"/>
              <a:gd name="connsiteY0" fmla="*/ 0 h 1309817"/>
              <a:gd name="connsiteX1" fmla="*/ 45897 w 127098"/>
              <a:gd name="connsiteY1" fmla="*/ 812016 h 1309817"/>
              <a:gd name="connsiteX2" fmla="*/ 0 w 127098"/>
              <a:gd name="connsiteY2" fmla="*/ 1309817 h 130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98" h="1309817">
                <a:moveTo>
                  <a:pt x="127098" y="0"/>
                </a:moveTo>
                <a:cubicBezTo>
                  <a:pt x="97089" y="296856"/>
                  <a:pt x="67080" y="593713"/>
                  <a:pt x="45897" y="812016"/>
                </a:cubicBezTo>
                <a:cubicBezTo>
                  <a:pt x="24714" y="1030319"/>
                  <a:pt x="11768" y="1173304"/>
                  <a:pt x="0" y="1309817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6" name="Полилиния 475"/>
          <p:cNvSpPr/>
          <p:nvPr/>
        </p:nvSpPr>
        <p:spPr>
          <a:xfrm>
            <a:off x="2873209" y="2812538"/>
            <a:ext cx="278436" cy="1204755"/>
          </a:xfrm>
          <a:custGeom>
            <a:avLst/>
            <a:gdLst>
              <a:gd name="connsiteX0" fmla="*/ 0 w 278436"/>
              <a:gd name="connsiteY0" fmla="*/ 0 h 1204755"/>
              <a:gd name="connsiteX1" fmla="*/ 169013 w 278436"/>
              <a:gd name="connsiteY1" fmla="*/ 208016 h 1204755"/>
              <a:gd name="connsiteX2" fmla="*/ 277354 w 278436"/>
              <a:gd name="connsiteY2" fmla="*/ 355360 h 1204755"/>
              <a:gd name="connsiteX3" fmla="*/ 104008 w 278436"/>
              <a:gd name="connsiteY3" fmla="*/ 563375 h 1204755"/>
              <a:gd name="connsiteX4" fmla="*/ 160346 w 278436"/>
              <a:gd name="connsiteY4" fmla="*/ 832061 h 1204755"/>
              <a:gd name="connsiteX5" fmla="*/ 47671 w 278436"/>
              <a:gd name="connsiteY5" fmla="*/ 1040076 h 1204755"/>
              <a:gd name="connsiteX6" fmla="*/ 91007 w 278436"/>
              <a:gd name="connsiteY6" fmla="*/ 1204755 h 120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436" h="1204755">
                <a:moveTo>
                  <a:pt x="0" y="0"/>
                </a:moveTo>
                <a:cubicBezTo>
                  <a:pt x="61393" y="74394"/>
                  <a:pt x="122787" y="148789"/>
                  <a:pt x="169013" y="208016"/>
                </a:cubicBezTo>
                <a:cubicBezTo>
                  <a:pt x="215239" y="267243"/>
                  <a:pt x="288188" y="296134"/>
                  <a:pt x="277354" y="355360"/>
                </a:cubicBezTo>
                <a:cubicBezTo>
                  <a:pt x="266520" y="414587"/>
                  <a:pt x="123509" y="483925"/>
                  <a:pt x="104008" y="563375"/>
                </a:cubicBezTo>
                <a:cubicBezTo>
                  <a:pt x="84507" y="642825"/>
                  <a:pt x="169735" y="752611"/>
                  <a:pt x="160346" y="832061"/>
                </a:cubicBezTo>
                <a:cubicBezTo>
                  <a:pt x="150957" y="911511"/>
                  <a:pt x="59228" y="977960"/>
                  <a:pt x="47671" y="1040076"/>
                </a:cubicBezTo>
                <a:cubicBezTo>
                  <a:pt x="36115" y="1102192"/>
                  <a:pt x="98952" y="1162141"/>
                  <a:pt x="91007" y="1204755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" name="Полилиния 470"/>
          <p:cNvSpPr/>
          <p:nvPr/>
        </p:nvSpPr>
        <p:spPr>
          <a:xfrm>
            <a:off x="2964264" y="4016829"/>
            <a:ext cx="414494" cy="374301"/>
          </a:xfrm>
          <a:custGeom>
            <a:avLst/>
            <a:gdLst>
              <a:gd name="connsiteX0" fmla="*/ 0 w 414494"/>
              <a:gd name="connsiteY0" fmla="*/ 0 h 374301"/>
              <a:gd name="connsiteX1" fmla="*/ 160773 w 414494"/>
              <a:gd name="connsiteY1" fmla="*/ 123092 h 374301"/>
              <a:gd name="connsiteX2" fmla="*/ 361740 w 414494"/>
              <a:gd name="connsiteY2" fmla="*/ 165797 h 374301"/>
              <a:gd name="connsiteX3" fmla="*/ 386861 w 414494"/>
              <a:gd name="connsiteY3" fmla="*/ 258745 h 374301"/>
              <a:gd name="connsiteX4" fmla="*/ 414494 w 414494"/>
              <a:gd name="connsiteY4" fmla="*/ 374301 h 3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494" h="374301">
                <a:moveTo>
                  <a:pt x="0" y="0"/>
                </a:moveTo>
                <a:cubicBezTo>
                  <a:pt x="50241" y="47729"/>
                  <a:pt x="100483" y="95459"/>
                  <a:pt x="160773" y="123092"/>
                </a:cubicBezTo>
                <a:cubicBezTo>
                  <a:pt x="221063" y="150725"/>
                  <a:pt x="324059" y="143188"/>
                  <a:pt x="361740" y="165797"/>
                </a:cubicBezTo>
                <a:cubicBezTo>
                  <a:pt x="399421" y="188406"/>
                  <a:pt x="378069" y="223994"/>
                  <a:pt x="386861" y="258745"/>
                </a:cubicBezTo>
                <a:cubicBezTo>
                  <a:pt x="395653" y="293496"/>
                  <a:pt x="412819" y="364253"/>
                  <a:pt x="414494" y="374301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Номер слайда 1"/>
          <p:cNvSpPr txBox="1">
            <a:spLocks/>
          </p:cNvSpPr>
          <p:nvPr/>
        </p:nvSpPr>
        <p:spPr>
          <a:xfrm>
            <a:off x="11935225" y="6475909"/>
            <a:ext cx="158054" cy="24622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Calibri"/>
            </a:endParaRPr>
          </a:p>
        </p:txBody>
      </p:sp>
      <p:pic>
        <p:nvPicPr>
          <p:cNvPr id="3" name="Изображение 3" descr="Изображение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67" y="-34419"/>
            <a:ext cx="2094558" cy="973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Изображение 4" descr="Изображение 4"/>
          <p:cNvPicPr>
            <a:picLocks noChangeAspect="1"/>
          </p:cNvPicPr>
          <p:nvPr/>
        </p:nvPicPr>
        <p:blipFill>
          <a:blip r:embed="rId4">
            <a:extLst/>
          </a:blip>
          <a:srcRect l="66731" r="24501"/>
          <a:stretch>
            <a:fillRect/>
          </a:stretch>
        </p:blipFill>
        <p:spPr>
          <a:xfrm rot="5400000">
            <a:off x="7686755" y="-4239248"/>
            <a:ext cx="175254" cy="883523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4013195" y="420627"/>
            <a:ext cx="7674441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ОСНОВНЫЕ ЭКСПОРТНЫЕ КОРИДОРЫ РОССИЙСКОЙ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 ФЕДЕРАЦИИ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0143806" y="3657600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556798" y="2932610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406857" y="2895599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919851" y="2556471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767450" y="2795588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497019" y="2543534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176901" y="2487095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524563" y="2861623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381751" y="3106218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2" name="Прямая соединительная линия 51"/>
          <p:cNvCxnSpPr/>
          <p:nvPr/>
        </p:nvCxnSpPr>
        <p:spPr>
          <a:xfrm flipH="1">
            <a:off x="2437485" y="2817750"/>
            <a:ext cx="429075" cy="153153"/>
          </a:xfrm>
          <a:prstGeom prst="straightConnector1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939151" y="2702758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Овал 180"/>
          <p:cNvSpPr/>
          <p:nvPr/>
        </p:nvSpPr>
        <p:spPr>
          <a:xfrm>
            <a:off x="7836414" y="3125290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822358" y="3067173"/>
            <a:ext cx="39240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Берлин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43863" y="3281962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Овал 218"/>
          <p:cNvSpPr/>
          <p:nvPr/>
        </p:nvSpPr>
        <p:spPr>
          <a:xfrm>
            <a:off x="8052543" y="3813419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Овал 227"/>
          <p:cNvSpPr/>
          <p:nvPr/>
        </p:nvSpPr>
        <p:spPr>
          <a:xfrm>
            <a:off x="8867095" y="3517181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Овал 228"/>
          <p:cNvSpPr/>
          <p:nvPr/>
        </p:nvSpPr>
        <p:spPr>
          <a:xfrm>
            <a:off x="8056215" y="3503503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7" name="Прямая соединительная линия 51"/>
          <p:cNvCxnSpPr/>
          <p:nvPr/>
        </p:nvCxnSpPr>
        <p:spPr>
          <a:xfrm>
            <a:off x="3529298" y="3302673"/>
            <a:ext cx="228344" cy="80843"/>
          </a:xfrm>
          <a:prstGeom prst="straightConnector1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Овал 238"/>
          <p:cNvSpPr/>
          <p:nvPr/>
        </p:nvSpPr>
        <p:spPr>
          <a:xfrm>
            <a:off x="3723952" y="3359654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Овал 243"/>
          <p:cNvSpPr/>
          <p:nvPr/>
        </p:nvSpPr>
        <p:spPr>
          <a:xfrm>
            <a:off x="5181712" y="2871382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Овал 247"/>
          <p:cNvSpPr/>
          <p:nvPr/>
        </p:nvSpPr>
        <p:spPr>
          <a:xfrm>
            <a:off x="5353569" y="3347518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Овал 248"/>
          <p:cNvSpPr/>
          <p:nvPr/>
        </p:nvSpPr>
        <p:spPr>
          <a:xfrm>
            <a:off x="6529815" y="4095590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2523689" y="2509839"/>
            <a:ext cx="35261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Тверь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1598881" y="2216661"/>
            <a:ext cx="4099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Таллин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39063" y="2869087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356764" y="3612354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" name="Овал 337"/>
          <p:cNvSpPr/>
          <p:nvPr/>
        </p:nvSpPr>
        <p:spPr>
          <a:xfrm>
            <a:off x="3605346" y="3916951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9" name="Овал 338"/>
          <p:cNvSpPr/>
          <p:nvPr/>
        </p:nvSpPr>
        <p:spPr>
          <a:xfrm>
            <a:off x="3542253" y="4008302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Овал 321"/>
          <p:cNvSpPr/>
          <p:nvPr/>
        </p:nvSpPr>
        <p:spPr>
          <a:xfrm>
            <a:off x="3611025" y="4356556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6" name="Овал 395"/>
          <p:cNvSpPr/>
          <p:nvPr/>
        </p:nvSpPr>
        <p:spPr>
          <a:xfrm>
            <a:off x="3943390" y="5135942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7" name="Овал 396"/>
          <p:cNvSpPr/>
          <p:nvPr/>
        </p:nvSpPr>
        <p:spPr>
          <a:xfrm>
            <a:off x="5492117" y="6518512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537812" y="3269136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9921223" y="4255558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7" name="Овал 406"/>
          <p:cNvSpPr/>
          <p:nvPr/>
        </p:nvSpPr>
        <p:spPr>
          <a:xfrm>
            <a:off x="9899672" y="4046044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8" name="Овал 407"/>
          <p:cNvSpPr/>
          <p:nvPr/>
        </p:nvSpPr>
        <p:spPr>
          <a:xfrm>
            <a:off x="9908462" y="4152565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Овал 413"/>
          <p:cNvSpPr/>
          <p:nvPr/>
        </p:nvSpPr>
        <p:spPr>
          <a:xfrm>
            <a:off x="9654250" y="4198885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Овал 414"/>
          <p:cNvSpPr/>
          <p:nvPr/>
        </p:nvSpPr>
        <p:spPr>
          <a:xfrm>
            <a:off x="9795822" y="4293175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743184" y="4551255"/>
            <a:ext cx="61912" cy="66675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8" name="Овал 417"/>
          <p:cNvSpPr/>
          <p:nvPr/>
        </p:nvSpPr>
        <p:spPr>
          <a:xfrm>
            <a:off x="9844248" y="3994010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" name="Овал 418"/>
          <p:cNvSpPr/>
          <p:nvPr/>
        </p:nvSpPr>
        <p:spPr>
          <a:xfrm>
            <a:off x="9606634" y="3861053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1" name="TextBox 420"/>
          <p:cNvSpPr txBox="1"/>
          <p:nvPr/>
        </p:nvSpPr>
        <p:spPr>
          <a:xfrm>
            <a:off x="8389511" y="4847914"/>
            <a:ext cx="3789133" cy="200054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Коридоры, проходящие по территории России: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Север-Юг -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Страны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Восточной, Центральной Европы и Скандинавии - европейская часть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России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- Каспийское море - Иран - Индия, Пакистан и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др.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Транссиб 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-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Центральная Европа - Москва - Екатеринбург - Красноярск - Хабаровск - Владивосток/Находка. Система ответвлений: на Санкт-Петербург, Киев, Новороссийск, Казахстан, Монголию, Китай и Корею. Сопряжение с панъевропейскими транспортными коридорами №№ 2,3,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9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Приморье 1                           Приморье 2                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Панъевропейский ТК № 1 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2" name="Прямоугольник 421"/>
          <p:cNvSpPr/>
          <p:nvPr/>
        </p:nvSpPr>
        <p:spPr>
          <a:xfrm>
            <a:off x="8573040" y="6212520"/>
            <a:ext cx="34557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Панъевропейский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ТК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№                   2 Панъевропейский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ТК № 9</a:t>
            </a:r>
          </a:p>
        </p:txBody>
      </p:sp>
      <p:sp>
        <p:nvSpPr>
          <p:cNvPr id="428" name="Овал 427"/>
          <p:cNvSpPr/>
          <p:nvPr/>
        </p:nvSpPr>
        <p:spPr>
          <a:xfrm>
            <a:off x="6014608" y="4067175"/>
            <a:ext cx="61912" cy="66675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1" name="Овал 450"/>
          <p:cNvSpPr/>
          <p:nvPr/>
        </p:nvSpPr>
        <p:spPr>
          <a:xfrm>
            <a:off x="2989081" y="1464579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4" name="Овал 453"/>
          <p:cNvSpPr/>
          <p:nvPr/>
        </p:nvSpPr>
        <p:spPr>
          <a:xfrm>
            <a:off x="2568140" y="567167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8596312" y="6487369"/>
            <a:ext cx="11108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Зарубежные </a:t>
            </a:r>
            <a:r>
              <a:rPr kumimoji="0" lang="ru-RU" sz="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хабы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459" name="Прямая соединительная линия 51"/>
          <p:cNvCxnSpPr/>
          <p:nvPr/>
        </p:nvCxnSpPr>
        <p:spPr>
          <a:xfrm flipH="1" flipV="1">
            <a:off x="8462046" y="5062186"/>
            <a:ext cx="139116" cy="136431"/>
          </a:xfrm>
          <a:prstGeom prst="straightConnector1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Прямая соединительная линия 51"/>
          <p:cNvCxnSpPr/>
          <p:nvPr/>
        </p:nvCxnSpPr>
        <p:spPr>
          <a:xfrm flipH="1" flipV="1">
            <a:off x="8462046" y="5519033"/>
            <a:ext cx="139116" cy="136431"/>
          </a:xfrm>
          <a:prstGeom prst="straightConnector1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Прямая соединительная линия 51"/>
          <p:cNvCxnSpPr/>
          <p:nvPr/>
        </p:nvCxnSpPr>
        <p:spPr>
          <a:xfrm flipH="1" flipV="1">
            <a:off x="8462046" y="5969469"/>
            <a:ext cx="139116" cy="136431"/>
          </a:xfrm>
          <a:prstGeom prst="straightConnector1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Прямая соединительная линия 51"/>
          <p:cNvCxnSpPr/>
          <p:nvPr/>
        </p:nvCxnSpPr>
        <p:spPr>
          <a:xfrm flipH="1" flipV="1">
            <a:off x="9618521" y="5979513"/>
            <a:ext cx="139116" cy="136431"/>
          </a:xfrm>
          <a:prstGeom prst="straightConnector1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Прямая соединительная линия 51"/>
          <p:cNvCxnSpPr/>
          <p:nvPr/>
        </p:nvCxnSpPr>
        <p:spPr>
          <a:xfrm flipH="1" flipV="1">
            <a:off x="10536293" y="5972775"/>
            <a:ext cx="139116" cy="136431"/>
          </a:xfrm>
          <a:prstGeom prst="straightConnector1">
            <a:avLst/>
          </a:prstGeom>
          <a:ln w="19050">
            <a:solidFill>
              <a:srgbClr val="9D2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Прямая соединительная линия 51"/>
          <p:cNvCxnSpPr/>
          <p:nvPr/>
        </p:nvCxnSpPr>
        <p:spPr>
          <a:xfrm flipH="1" flipV="1">
            <a:off x="8462046" y="6222787"/>
            <a:ext cx="139116" cy="136431"/>
          </a:xfrm>
          <a:prstGeom prst="straightConnector1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Прямая соединительная линия 51"/>
          <p:cNvCxnSpPr/>
          <p:nvPr/>
        </p:nvCxnSpPr>
        <p:spPr>
          <a:xfrm flipH="1" flipV="1">
            <a:off x="9933903" y="6222787"/>
            <a:ext cx="139116" cy="136431"/>
          </a:xfrm>
          <a:prstGeom prst="straightConnector1">
            <a:avLst/>
          </a:prstGeom>
          <a:ln w="25400">
            <a:solidFill>
              <a:srgbClr val="042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Овал 466"/>
          <p:cNvSpPr/>
          <p:nvPr/>
        </p:nvSpPr>
        <p:spPr>
          <a:xfrm>
            <a:off x="8468835" y="6506292"/>
            <a:ext cx="149619" cy="150965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731606" y="3079943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58872" y="2926649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679930" y="2798999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380897" y="2294965"/>
            <a:ext cx="549503" cy="677113"/>
          </a:xfrm>
          <a:custGeom>
            <a:avLst/>
            <a:gdLst>
              <a:gd name="connsiteX0" fmla="*/ 549503 w 549503"/>
              <a:gd name="connsiteY0" fmla="*/ 0 h 677113"/>
              <a:gd name="connsiteX1" fmla="*/ 435950 w 549503"/>
              <a:gd name="connsiteY1" fmla="*/ 334682 h 677113"/>
              <a:gd name="connsiteX2" fmla="*/ 190915 w 549503"/>
              <a:gd name="connsiteY2" fmla="*/ 621553 h 677113"/>
              <a:gd name="connsiteX3" fmla="*/ 17597 w 549503"/>
              <a:gd name="connsiteY3" fmla="*/ 675341 h 67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503" h="677113">
                <a:moveTo>
                  <a:pt x="549503" y="0"/>
                </a:moveTo>
                <a:cubicBezTo>
                  <a:pt x="522609" y="115545"/>
                  <a:pt x="495715" y="231090"/>
                  <a:pt x="435950" y="334682"/>
                </a:cubicBezTo>
                <a:cubicBezTo>
                  <a:pt x="376185" y="438274"/>
                  <a:pt x="260640" y="564777"/>
                  <a:pt x="190915" y="621553"/>
                </a:cubicBezTo>
                <a:cubicBezTo>
                  <a:pt x="121190" y="678329"/>
                  <a:pt x="-56113" y="680321"/>
                  <a:pt x="17597" y="675341"/>
                </a:cubicBezTo>
              </a:path>
            </a:pathLst>
          </a:custGeom>
          <a:ln w="25400">
            <a:solidFill>
              <a:schemeClr val="accent2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566274" y="2879012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Овал 303"/>
          <p:cNvSpPr/>
          <p:nvPr/>
        </p:nvSpPr>
        <p:spPr>
          <a:xfrm>
            <a:off x="1355376" y="2949162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Овал 306"/>
          <p:cNvSpPr/>
          <p:nvPr/>
        </p:nvSpPr>
        <p:spPr>
          <a:xfrm>
            <a:off x="1787268" y="2621355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2" name="Овал 311"/>
          <p:cNvSpPr/>
          <p:nvPr/>
        </p:nvSpPr>
        <p:spPr>
          <a:xfrm>
            <a:off x="1907356" y="2274909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1818932" y="2133709"/>
            <a:ext cx="1059126" cy="668574"/>
          </a:xfrm>
          <a:custGeom>
            <a:avLst/>
            <a:gdLst>
              <a:gd name="connsiteX0" fmla="*/ 0 w 1059126"/>
              <a:gd name="connsiteY0" fmla="*/ 69938 h 668574"/>
              <a:gd name="connsiteX1" fmla="*/ 296029 w 1059126"/>
              <a:gd name="connsiteY1" fmla="*/ 865 h 668574"/>
              <a:gd name="connsiteX2" fmla="*/ 453911 w 1059126"/>
              <a:gd name="connsiteY2" fmla="*/ 112698 h 668574"/>
              <a:gd name="connsiteX3" fmla="*/ 789410 w 1059126"/>
              <a:gd name="connsiteY3" fmla="*/ 517270 h 668574"/>
              <a:gd name="connsiteX4" fmla="*/ 1059126 w 1059126"/>
              <a:gd name="connsiteY4" fmla="*/ 668574 h 66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26" h="668574">
                <a:moveTo>
                  <a:pt x="0" y="69938"/>
                </a:moveTo>
                <a:cubicBezTo>
                  <a:pt x="110188" y="31838"/>
                  <a:pt x="220377" y="-6262"/>
                  <a:pt x="296029" y="865"/>
                </a:cubicBezTo>
                <a:cubicBezTo>
                  <a:pt x="371681" y="7992"/>
                  <a:pt x="371681" y="26630"/>
                  <a:pt x="453911" y="112698"/>
                </a:cubicBezTo>
                <a:cubicBezTo>
                  <a:pt x="536141" y="198766"/>
                  <a:pt x="688541" y="424624"/>
                  <a:pt x="789410" y="517270"/>
                </a:cubicBezTo>
                <a:cubicBezTo>
                  <a:pt x="890279" y="609916"/>
                  <a:pt x="1024041" y="630200"/>
                  <a:pt x="1059126" y="668574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Полилиния 354"/>
          <p:cNvSpPr/>
          <p:nvPr/>
        </p:nvSpPr>
        <p:spPr>
          <a:xfrm>
            <a:off x="1808949" y="2161476"/>
            <a:ext cx="1059126" cy="668574"/>
          </a:xfrm>
          <a:custGeom>
            <a:avLst/>
            <a:gdLst>
              <a:gd name="connsiteX0" fmla="*/ 0 w 1059126"/>
              <a:gd name="connsiteY0" fmla="*/ 69938 h 668574"/>
              <a:gd name="connsiteX1" fmla="*/ 296029 w 1059126"/>
              <a:gd name="connsiteY1" fmla="*/ 865 h 668574"/>
              <a:gd name="connsiteX2" fmla="*/ 453911 w 1059126"/>
              <a:gd name="connsiteY2" fmla="*/ 112698 h 668574"/>
              <a:gd name="connsiteX3" fmla="*/ 789410 w 1059126"/>
              <a:gd name="connsiteY3" fmla="*/ 517270 h 668574"/>
              <a:gd name="connsiteX4" fmla="*/ 1059126 w 1059126"/>
              <a:gd name="connsiteY4" fmla="*/ 668574 h 66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126" h="668574">
                <a:moveTo>
                  <a:pt x="0" y="69938"/>
                </a:moveTo>
                <a:cubicBezTo>
                  <a:pt x="110188" y="31838"/>
                  <a:pt x="220377" y="-6262"/>
                  <a:pt x="296029" y="865"/>
                </a:cubicBezTo>
                <a:cubicBezTo>
                  <a:pt x="371681" y="7992"/>
                  <a:pt x="371681" y="26630"/>
                  <a:pt x="453911" y="112698"/>
                </a:cubicBezTo>
                <a:cubicBezTo>
                  <a:pt x="536141" y="198766"/>
                  <a:pt x="688541" y="424624"/>
                  <a:pt x="789410" y="517270"/>
                </a:cubicBezTo>
                <a:cubicBezTo>
                  <a:pt x="890279" y="609916"/>
                  <a:pt x="1024041" y="630200"/>
                  <a:pt x="1059126" y="668574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1802594" y="2181121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Овал 335"/>
          <p:cNvSpPr/>
          <p:nvPr/>
        </p:nvSpPr>
        <p:spPr>
          <a:xfrm>
            <a:off x="2095548" y="2117401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6" name="Овал 345"/>
          <p:cNvSpPr/>
          <p:nvPr/>
        </p:nvSpPr>
        <p:spPr>
          <a:xfrm>
            <a:off x="2584944" y="2638443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9" name="Полилиния 448"/>
          <p:cNvSpPr/>
          <p:nvPr/>
        </p:nvSpPr>
        <p:spPr>
          <a:xfrm>
            <a:off x="2057972" y="2816646"/>
            <a:ext cx="850584" cy="1678881"/>
          </a:xfrm>
          <a:custGeom>
            <a:avLst/>
            <a:gdLst>
              <a:gd name="connsiteX0" fmla="*/ 806414 w 850584"/>
              <a:gd name="connsiteY0" fmla="*/ 0 h 1678881"/>
              <a:gd name="connsiteX1" fmla="*/ 839464 w 850584"/>
              <a:gd name="connsiteY1" fmla="*/ 62429 h 1678881"/>
              <a:gd name="connsiteX2" fmla="*/ 637488 w 850584"/>
              <a:gd name="connsiteY2" fmla="*/ 187287 h 1678881"/>
              <a:gd name="connsiteX3" fmla="*/ 464891 w 850584"/>
              <a:gd name="connsiteY3" fmla="*/ 352540 h 1678881"/>
              <a:gd name="connsiteX4" fmla="*/ 240881 w 850584"/>
              <a:gd name="connsiteY4" fmla="*/ 638978 h 1678881"/>
              <a:gd name="connsiteX5" fmla="*/ 97662 w 850584"/>
              <a:gd name="connsiteY5" fmla="*/ 1090670 h 1678881"/>
              <a:gd name="connsiteX6" fmla="*/ 5855 w 850584"/>
              <a:gd name="connsiteY6" fmla="*/ 1288973 h 1678881"/>
              <a:gd name="connsiteX7" fmla="*/ 24216 w 850584"/>
              <a:gd name="connsiteY7" fmla="*/ 1586429 h 1678881"/>
              <a:gd name="connsiteX8" fmla="*/ 145401 w 850584"/>
              <a:gd name="connsiteY8" fmla="*/ 1674564 h 167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84" h="1678881">
                <a:moveTo>
                  <a:pt x="806414" y="0"/>
                </a:moveTo>
                <a:cubicBezTo>
                  <a:pt x="837016" y="15607"/>
                  <a:pt x="867618" y="31215"/>
                  <a:pt x="839464" y="62429"/>
                </a:cubicBezTo>
                <a:cubicBezTo>
                  <a:pt x="811310" y="93644"/>
                  <a:pt x="699917" y="138935"/>
                  <a:pt x="637488" y="187287"/>
                </a:cubicBezTo>
                <a:cubicBezTo>
                  <a:pt x="575059" y="235639"/>
                  <a:pt x="530992" y="277258"/>
                  <a:pt x="464891" y="352540"/>
                </a:cubicBezTo>
                <a:cubicBezTo>
                  <a:pt x="398790" y="427822"/>
                  <a:pt x="302086" y="515956"/>
                  <a:pt x="240881" y="638978"/>
                </a:cubicBezTo>
                <a:cubicBezTo>
                  <a:pt x="179676" y="762000"/>
                  <a:pt x="136833" y="982338"/>
                  <a:pt x="97662" y="1090670"/>
                </a:cubicBezTo>
                <a:cubicBezTo>
                  <a:pt x="58491" y="1199003"/>
                  <a:pt x="18096" y="1206347"/>
                  <a:pt x="5855" y="1288973"/>
                </a:cubicBezTo>
                <a:cubicBezTo>
                  <a:pt x="-6386" y="1371599"/>
                  <a:pt x="958" y="1522164"/>
                  <a:pt x="24216" y="1586429"/>
                </a:cubicBezTo>
                <a:cubicBezTo>
                  <a:pt x="47474" y="1650694"/>
                  <a:pt x="131936" y="1692925"/>
                  <a:pt x="145401" y="1674564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2041930" y="4085597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Овал 330"/>
          <p:cNvSpPr/>
          <p:nvPr/>
        </p:nvSpPr>
        <p:spPr>
          <a:xfrm>
            <a:off x="2134143" y="3885523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Овал 331"/>
          <p:cNvSpPr/>
          <p:nvPr/>
        </p:nvSpPr>
        <p:spPr>
          <a:xfrm>
            <a:off x="2184008" y="4476925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Овал 351"/>
          <p:cNvSpPr/>
          <p:nvPr/>
        </p:nvSpPr>
        <p:spPr>
          <a:xfrm>
            <a:off x="2264219" y="3423948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Овал 350"/>
          <p:cNvSpPr/>
          <p:nvPr/>
        </p:nvSpPr>
        <p:spPr>
          <a:xfrm>
            <a:off x="2502256" y="3149005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Овал 348"/>
          <p:cNvSpPr/>
          <p:nvPr/>
        </p:nvSpPr>
        <p:spPr>
          <a:xfrm>
            <a:off x="2677496" y="2990601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Овал 355"/>
          <p:cNvSpPr/>
          <p:nvPr/>
        </p:nvSpPr>
        <p:spPr>
          <a:xfrm>
            <a:off x="3021660" y="2996996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1" name="Овал 360"/>
          <p:cNvSpPr/>
          <p:nvPr/>
        </p:nvSpPr>
        <p:spPr>
          <a:xfrm>
            <a:off x="2942914" y="3354207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2" name="Овал 361"/>
          <p:cNvSpPr/>
          <p:nvPr/>
        </p:nvSpPr>
        <p:spPr>
          <a:xfrm>
            <a:off x="3010776" y="3623384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3" name="Полилиния 452"/>
          <p:cNvSpPr/>
          <p:nvPr/>
        </p:nvSpPr>
        <p:spPr>
          <a:xfrm>
            <a:off x="998863" y="2725619"/>
            <a:ext cx="2331903" cy="526950"/>
          </a:xfrm>
          <a:custGeom>
            <a:avLst/>
            <a:gdLst>
              <a:gd name="connsiteX0" fmla="*/ 0 w 2331903"/>
              <a:gd name="connsiteY0" fmla="*/ 488415 h 526950"/>
              <a:gd name="connsiteX1" fmla="*/ 609600 w 2331903"/>
              <a:gd name="connsiteY1" fmla="*/ 495759 h 526950"/>
              <a:gd name="connsiteX2" fmla="*/ 789542 w 2331903"/>
              <a:gd name="connsiteY2" fmla="*/ 517793 h 526950"/>
              <a:gd name="connsiteX3" fmla="*/ 1142082 w 2331903"/>
              <a:gd name="connsiteY3" fmla="*/ 326834 h 526950"/>
              <a:gd name="connsiteX4" fmla="*/ 1432192 w 2331903"/>
              <a:gd name="connsiteY4" fmla="*/ 231355 h 526950"/>
              <a:gd name="connsiteX5" fmla="*/ 1883884 w 2331903"/>
              <a:gd name="connsiteY5" fmla="*/ 73446 h 526950"/>
              <a:gd name="connsiteX6" fmla="*/ 2331903 w 2331903"/>
              <a:gd name="connsiteY6" fmla="*/ 0 h 52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1903" h="526950">
                <a:moveTo>
                  <a:pt x="0" y="488415"/>
                </a:moveTo>
                <a:lnTo>
                  <a:pt x="609600" y="495759"/>
                </a:lnTo>
                <a:cubicBezTo>
                  <a:pt x="741190" y="500655"/>
                  <a:pt x="700795" y="545947"/>
                  <a:pt x="789542" y="517793"/>
                </a:cubicBezTo>
                <a:cubicBezTo>
                  <a:pt x="878289" y="489639"/>
                  <a:pt x="1034974" y="374574"/>
                  <a:pt x="1142082" y="326834"/>
                </a:cubicBezTo>
                <a:cubicBezTo>
                  <a:pt x="1249190" y="279094"/>
                  <a:pt x="1432192" y="231355"/>
                  <a:pt x="1432192" y="231355"/>
                </a:cubicBezTo>
                <a:cubicBezTo>
                  <a:pt x="1555826" y="189124"/>
                  <a:pt x="1733932" y="112005"/>
                  <a:pt x="1883884" y="73446"/>
                </a:cubicBezTo>
                <a:cubicBezTo>
                  <a:pt x="2033836" y="34887"/>
                  <a:pt x="2182869" y="17443"/>
                  <a:pt x="2331903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" name="Полилиния 367"/>
          <p:cNvSpPr/>
          <p:nvPr/>
        </p:nvSpPr>
        <p:spPr>
          <a:xfrm>
            <a:off x="1000982" y="2751316"/>
            <a:ext cx="2331903" cy="526950"/>
          </a:xfrm>
          <a:custGeom>
            <a:avLst/>
            <a:gdLst>
              <a:gd name="connsiteX0" fmla="*/ 0 w 2331903"/>
              <a:gd name="connsiteY0" fmla="*/ 488415 h 526950"/>
              <a:gd name="connsiteX1" fmla="*/ 609600 w 2331903"/>
              <a:gd name="connsiteY1" fmla="*/ 495759 h 526950"/>
              <a:gd name="connsiteX2" fmla="*/ 789542 w 2331903"/>
              <a:gd name="connsiteY2" fmla="*/ 517793 h 526950"/>
              <a:gd name="connsiteX3" fmla="*/ 1142082 w 2331903"/>
              <a:gd name="connsiteY3" fmla="*/ 326834 h 526950"/>
              <a:gd name="connsiteX4" fmla="*/ 1432192 w 2331903"/>
              <a:gd name="connsiteY4" fmla="*/ 231355 h 526950"/>
              <a:gd name="connsiteX5" fmla="*/ 1883884 w 2331903"/>
              <a:gd name="connsiteY5" fmla="*/ 73446 h 526950"/>
              <a:gd name="connsiteX6" fmla="*/ 2331903 w 2331903"/>
              <a:gd name="connsiteY6" fmla="*/ 0 h 52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1903" h="526950">
                <a:moveTo>
                  <a:pt x="0" y="488415"/>
                </a:moveTo>
                <a:lnTo>
                  <a:pt x="609600" y="495759"/>
                </a:lnTo>
                <a:cubicBezTo>
                  <a:pt x="741190" y="500655"/>
                  <a:pt x="700795" y="545947"/>
                  <a:pt x="789542" y="517793"/>
                </a:cubicBezTo>
                <a:cubicBezTo>
                  <a:pt x="878289" y="489639"/>
                  <a:pt x="1034974" y="374574"/>
                  <a:pt x="1142082" y="326834"/>
                </a:cubicBezTo>
                <a:cubicBezTo>
                  <a:pt x="1249190" y="279094"/>
                  <a:pt x="1432192" y="231355"/>
                  <a:pt x="1432192" y="231355"/>
                </a:cubicBezTo>
                <a:cubicBezTo>
                  <a:pt x="1555826" y="189124"/>
                  <a:pt x="1733932" y="112005"/>
                  <a:pt x="1883884" y="73446"/>
                </a:cubicBezTo>
                <a:cubicBezTo>
                  <a:pt x="2033836" y="34887"/>
                  <a:pt x="2182869" y="17443"/>
                  <a:pt x="2331903" y="0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4" name="Овал 373"/>
          <p:cNvSpPr/>
          <p:nvPr/>
        </p:nvSpPr>
        <p:spPr>
          <a:xfrm>
            <a:off x="1579060" y="3195257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" name="Овал 381"/>
          <p:cNvSpPr/>
          <p:nvPr/>
        </p:nvSpPr>
        <p:spPr>
          <a:xfrm>
            <a:off x="2100993" y="3035447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4" name="Овал 383"/>
          <p:cNvSpPr/>
          <p:nvPr/>
        </p:nvSpPr>
        <p:spPr>
          <a:xfrm>
            <a:off x="2402384" y="2942242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Полилиния 459"/>
          <p:cNvSpPr/>
          <p:nvPr/>
        </p:nvSpPr>
        <p:spPr>
          <a:xfrm>
            <a:off x="3330766" y="2431576"/>
            <a:ext cx="408478" cy="301128"/>
          </a:xfrm>
          <a:custGeom>
            <a:avLst/>
            <a:gdLst>
              <a:gd name="connsiteX0" fmla="*/ 403952 w 403952"/>
              <a:gd name="connsiteY0" fmla="*/ 0 h 301128"/>
              <a:gd name="connsiteX1" fmla="*/ 378246 w 403952"/>
              <a:gd name="connsiteY1" fmla="*/ 95480 h 301128"/>
              <a:gd name="connsiteX2" fmla="*/ 330506 w 403952"/>
              <a:gd name="connsiteY2" fmla="*/ 212993 h 301128"/>
              <a:gd name="connsiteX3" fmla="*/ 279094 w 403952"/>
              <a:gd name="connsiteY3" fmla="*/ 260733 h 301128"/>
              <a:gd name="connsiteX4" fmla="*/ 194632 w 403952"/>
              <a:gd name="connsiteY4" fmla="*/ 275422 h 301128"/>
              <a:gd name="connsiteX5" fmla="*/ 0 w 403952"/>
              <a:gd name="connsiteY5" fmla="*/ 301128 h 30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952" h="301128">
                <a:moveTo>
                  <a:pt x="403952" y="0"/>
                </a:moveTo>
                <a:cubicBezTo>
                  <a:pt x="397219" y="29990"/>
                  <a:pt x="390487" y="59981"/>
                  <a:pt x="378246" y="95480"/>
                </a:cubicBezTo>
                <a:cubicBezTo>
                  <a:pt x="366005" y="130979"/>
                  <a:pt x="347031" y="185451"/>
                  <a:pt x="330506" y="212993"/>
                </a:cubicBezTo>
                <a:cubicBezTo>
                  <a:pt x="313981" y="240535"/>
                  <a:pt x="301740" y="250328"/>
                  <a:pt x="279094" y="260733"/>
                </a:cubicBezTo>
                <a:cubicBezTo>
                  <a:pt x="256448" y="271138"/>
                  <a:pt x="241148" y="268690"/>
                  <a:pt x="194632" y="275422"/>
                </a:cubicBezTo>
                <a:cubicBezTo>
                  <a:pt x="148116" y="282154"/>
                  <a:pt x="9793" y="293172"/>
                  <a:pt x="0" y="30112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5" name="Овал 384"/>
          <p:cNvSpPr/>
          <p:nvPr/>
        </p:nvSpPr>
        <p:spPr>
          <a:xfrm>
            <a:off x="3310805" y="2703876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5" name="Овал 394"/>
          <p:cNvSpPr/>
          <p:nvPr/>
        </p:nvSpPr>
        <p:spPr>
          <a:xfrm>
            <a:off x="2893492" y="2292137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3" name="Овал 392"/>
          <p:cNvSpPr/>
          <p:nvPr/>
        </p:nvSpPr>
        <p:spPr>
          <a:xfrm>
            <a:off x="3700496" y="2415103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Овал 336"/>
          <p:cNvSpPr/>
          <p:nvPr/>
        </p:nvSpPr>
        <p:spPr>
          <a:xfrm>
            <a:off x="2240263" y="2225021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0" name="Овал 399"/>
          <p:cNvSpPr/>
          <p:nvPr/>
        </p:nvSpPr>
        <p:spPr>
          <a:xfrm>
            <a:off x="3921516" y="2592982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2" name="Овал 401"/>
          <p:cNvSpPr/>
          <p:nvPr/>
        </p:nvSpPr>
        <p:spPr>
          <a:xfrm>
            <a:off x="3302085" y="4159634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3" name="Овал 402"/>
          <p:cNvSpPr/>
          <p:nvPr/>
        </p:nvSpPr>
        <p:spPr>
          <a:xfrm>
            <a:off x="3330631" y="4249120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4" name="Овал 403"/>
          <p:cNvSpPr/>
          <p:nvPr/>
        </p:nvSpPr>
        <p:spPr>
          <a:xfrm>
            <a:off x="3354027" y="4366321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7" name="Полилиния 476"/>
          <p:cNvSpPr/>
          <p:nvPr/>
        </p:nvSpPr>
        <p:spPr>
          <a:xfrm>
            <a:off x="2866495" y="4006673"/>
            <a:ext cx="91006" cy="99674"/>
          </a:xfrm>
          <a:custGeom>
            <a:avLst/>
            <a:gdLst>
              <a:gd name="connsiteX0" fmla="*/ 91006 w 91006"/>
              <a:gd name="connsiteY0" fmla="*/ 0 h 99674"/>
              <a:gd name="connsiteX1" fmla="*/ 0 w 91006"/>
              <a:gd name="connsiteY1" fmla="*/ 99674 h 9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006" h="99674">
                <a:moveTo>
                  <a:pt x="91006" y="0"/>
                </a:moveTo>
                <a:cubicBezTo>
                  <a:pt x="76922" y="48753"/>
                  <a:pt x="62838" y="97507"/>
                  <a:pt x="0" y="99674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6" name="Полилиния 405"/>
          <p:cNvSpPr/>
          <p:nvPr/>
        </p:nvSpPr>
        <p:spPr>
          <a:xfrm>
            <a:off x="2887220" y="4021604"/>
            <a:ext cx="91006" cy="99674"/>
          </a:xfrm>
          <a:custGeom>
            <a:avLst/>
            <a:gdLst>
              <a:gd name="connsiteX0" fmla="*/ 91006 w 91006"/>
              <a:gd name="connsiteY0" fmla="*/ 0 h 99674"/>
              <a:gd name="connsiteX1" fmla="*/ 0 w 91006"/>
              <a:gd name="connsiteY1" fmla="*/ 99674 h 9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006" h="99674">
                <a:moveTo>
                  <a:pt x="91006" y="0"/>
                </a:moveTo>
                <a:cubicBezTo>
                  <a:pt x="76922" y="48753"/>
                  <a:pt x="62838" y="97507"/>
                  <a:pt x="0" y="99674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Овал 352"/>
          <p:cNvSpPr/>
          <p:nvPr/>
        </p:nvSpPr>
        <p:spPr>
          <a:xfrm>
            <a:off x="2837927" y="2756524"/>
            <a:ext cx="108000" cy="108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4" name="Овал 443"/>
          <p:cNvSpPr/>
          <p:nvPr/>
        </p:nvSpPr>
        <p:spPr>
          <a:xfrm>
            <a:off x="977197" y="3193633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4" name="Овал 363"/>
          <p:cNvSpPr/>
          <p:nvPr/>
        </p:nvSpPr>
        <p:spPr>
          <a:xfrm>
            <a:off x="2933341" y="3987896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3" name="Овал 362"/>
          <p:cNvSpPr/>
          <p:nvPr/>
        </p:nvSpPr>
        <p:spPr>
          <a:xfrm>
            <a:off x="2890590" y="3826767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6" name="Овал 445"/>
          <p:cNvSpPr/>
          <p:nvPr/>
        </p:nvSpPr>
        <p:spPr>
          <a:xfrm>
            <a:off x="2620944" y="3508727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0" name="Полилиния 489"/>
          <p:cNvSpPr/>
          <p:nvPr/>
        </p:nvSpPr>
        <p:spPr>
          <a:xfrm>
            <a:off x="3151596" y="3163042"/>
            <a:ext cx="383643" cy="142968"/>
          </a:xfrm>
          <a:custGeom>
            <a:avLst/>
            <a:gdLst>
              <a:gd name="connsiteX0" fmla="*/ 0 w 383643"/>
              <a:gd name="connsiteY0" fmla="*/ 0 h 142968"/>
              <a:gd name="connsiteX1" fmla="*/ 160839 w 383643"/>
              <a:gd name="connsiteY1" fmla="*/ 95312 h 142968"/>
              <a:gd name="connsiteX2" fmla="*/ 309764 w 383643"/>
              <a:gd name="connsiteY2" fmla="*/ 77441 h 142968"/>
              <a:gd name="connsiteX3" fmla="*/ 378270 w 383643"/>
              <a:gd name="connsiteY3" fmla="*/ 142968 h 1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643" h="142968">
                <a:moveTo>
                  <a:pt x="0" y="0"/>
                </a:moveTo>
                <a:cubicBezTo>
                  <a:pt x="54606" y="41202"/>
                  <a:pt x="109212" y="82405"/>
                  <a:pt x="160839" y="95312"/>
                </a:cubicBezTo>
                <a:cubicBezTo>
                  <a:pt x="212466" y="108219"/>
                  <a:pt x="273526" y="69498"/>
                  <a:pt x="309764" y="77441"/>
                </a:cubicBezTo>
                <a:cubicBezTo>
                  <a:pt x="346003" y="85384"/>
                  <a:pt x="401105" y="106233"/>
                  <a:pt x="378270" y="142968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Овал 358"/>
          <p:cNvSpPr/>
          <p:nvPr/>
        </p:nvSpPr>
        <p:spPr>
          <a:xfrm flipH="1">
            <a:off x="3130627" y="3148009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476812" y="3257548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0" name="Овал 339"/>
          <p:cNvSpPr/>
          <p:nvPr/>
        </p:nvSpPr>
        <p:spPr>
          <a:xfrm>
            <a:off x="3708872" y="4512986"/>
            <a:ext cx="46800" cy="468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5400000" flipH="1" flipV="1">
            <a:off x="5889302" y="1267691"/>
            <a:ext cx="8312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1263512" y="2270599"/>
            <a:ext cx="427508" cy="51822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6560" y="2268708"/>
            <a:ext cx="1206950" cy="1887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1097" y="1741372"/>
            <a:ext cx="1212859" cy="523220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b="1" dirty="0">
                <a:latin typeface="Arial Narrow" panose="020B0606020202030204" pitchFamily="34" charset="0"/>
              </a:rPr>
              <a:t>Часть Панъевропейского транспортного коридора № 1: Калининград - Рига, Гданьск - Швеция, Дания</a:t>
            </a:r>
            <a:endParaRPr lang="ru-RU" sz="700" b="1" dirty="0"/>
          </a:p>
        </p:txBody>
      </p:sp>
      <p:cxnSp>
        <p:nvCxnSpPr>
          <p:cNvPr id="263" name="Прямая соединительная линия 262"/>
          <p:cNvCxnSpPr/>
          <p:nvPr/>
        </p:nvCxnSpPr>
        <p:spPr>
          <a:xfrm flipH="1">
            <a:off x="2168936" y="3483156"/>
            <a:ext cx="628246" cy="166027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/>
          <p:cNvCxnSpPr/>
          <p:nvPr/>
        </p:nvCxnSpPr>
        <p:spPr>
          <a:xfrm flipH="1" flipV="1">
            <a:off x="963275" y="5143812"/>
            <a:ext cx="1206950" cy="188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1561389" y="2551983"/>
            <a:ext cx="3307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Рига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62432" y="4304583"/>
            <a:ext cx="1212859" cy="738664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b="1" dirty="0">
                <a:latin typeface="Arial Narrow" panose="020B0606020202030204" pitchFamily="34" charset="0"/>
              </a:rPr>
              <a:t>Часть Панъевропейского транспортного коридора №9:  Стамбул (Турция) – Брянск-Москва-Санкт-Петербург-Выборг - Хельсинки (Финляндия</a:t>
            </a:r>
            <a:r>
              <a:rPr lang="ru-RU" sz="700" b="1" dirty="0" smtClean="0">
                <a:latin typeface="Arial Narrow" panose="020B0606020202030204" pitchFamily="34" charset="0"/>
              </a:rPr>
              <a:t>)</a:t>
            </a:r>
            <a:endParaRPr lang="ru-RU" sz="700" b="1" dirty="0">
              <a:latin typeface="Arial Narrow" panose="020B0606020202030204" pitchFamily="34" charset="0"/>
            </a:endParaRPr>
          </a:p>
        </p:txBody>
      </p:sp>
      <p:cxnSp>
        <p:nvCxnSpPr>
          <p:cNvPr id="277" name="Прямая соединительная линия 276"/>
          <p:cNvCxnSpPr>
            <a:stCxn id="449" idx="7"/>
          </p:cNvCxnSpPr>
          <p:nvPr/>
        </p:nvCxnSpPr>
        <p:spPr>
          <a:xfrm flipH="1">
            <a:off x="1267199" y="4403075"/>
            <a:ext cx="814989" cy="647175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 flipH="1" flipV="1">
            <a:off x="60242" y="5049346"/>
            <a:ext cx="1206950" cy="1886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Прямоугольник 283"/>
          <p:cNvSpPr/>
          <p:nvPr/>
        </p:nvSpPr>
        <p:spPr>
          <a:xfrm>
            <a:off x="959091" y="5527067"/>
            <a:ext cx="1212859" cy="630942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b="1" dirty="0">
                <a:latin typeface="Arial Narrow" panose="020B0606020202030204" pitchFamily="34" charset="0"/>
              </a:rPr>
              <a:t>Ответвление ТСМ: Москва - Москва-Новороссийск-Ближний Восток, Африка, Азия, Европа, Америка (море)</a:t>
            </a:r>
          </a:p>
        </p:txBody>
      </p:sp>
      <p:cxnSp>
        <p:nvCxnSpPr>
          <p:cNvPr id="287" name="Прямая соединительная линия 286"/>
          <p:cNvCxnSpPr/>
          <p:nvPr/>
        </p:nvCxnSpPr>
        <p:spPr>
          <a:xfrm flipH="1" flipV="1">
            <a:off x="959091" y="5528390"/>
            <a:ext cx="1206950" cy="188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/>
          <p:cNvCxnSpPr/>
          <p:nvPr/>
        </p:nvCxnSpPr>
        <p:spPr>
          <a:xfrm flipH="1">
            <a:off x="2166663" y="3963751"/>
            <a:ext cx="968647" cy="156658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Овал 364"/>
          <p:cNvSpPr/>
          <p:nvPr/>
        </p:nvSpPr>
        <p:spPr>
          <a:xfrm>
            <a:off x="2843735" y="4094419"/>
            <a:ext cx="72000" cy="7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2" name="Прямая соединительная линия 261"/>
          <p:cNvCxnSpPr/>
          <p:nvPr/>
        </p:nvCxnSpPr>
        <p:spPr>
          <a:xfrm flipH="1" flipV="1">
            <a:off x="1260452" y="1512809"/>
            <a:ext cx="693704" cy="637575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/>
          <p:nvPr/>
        </p:nvCxnSpPr>
        <p:spPr>
          <a:xfrm flipH="1" flipV="1">
            <a:off x="53500" y="1510918"/>
            <a:ext cx="1206950" cy="1887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Прямоугольник 266"/>
          <p:cNvSpPr/>
          <p:nvPr/>
        </p:nvSpPr>
        <p:spPr>
          <a:xfrm>
            <a:off x="48037" y="983582"/>
            <a:ext cx="1212859" cy="630942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b="1" dirty="0">
                <a:latin typeface="Arial Narrow" panose="020B0606020202030204" pitchFamily="34" charset="0"/>
              </a:rPr>
              <a:t>Направление СЮ: Европейская часть России - Восточная, Центральная Европа и Скандинавия (море</a:t>
            </a:r>
            <a:r>
              <a:rPr lang="ru-RU" sz="700" b="1" dirty="0" smtClean="0">
                <a:latin typeface="Arial Narrow" panose="020B0606020202030204" pitchFamily="34" charset="0"/>
              </a:rPr>
              <a:t>)</a:t>
            </a:r>
            <a:endParaRPr lang="ru-RU" sz="700" b="1" dirty="0">
              <a:latin typeface="Arial Narrow" panose="020B0606020202030204" pitchFamily="34" charset="0"/>
            </a:endParaRPr>
          </a:p>
        </p:txBody>
      </p:sp>
      <p:cxnSp>
        <p:nvCxnSpPr>
          <p:cNvPr id="270" name="Прямая соединительная линия 269"/>
          <p:cNvCxnSpPr/>
          <p:nvPr/>
        </p:nvCxnSpPr>
        <p:spPr>
          <a:xfrm flipH="1">
            <a:off x="3618375" y="4182482"/>
            <a:ext cx="932624" cy="124081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/>
          <p:nvPr/>
        </p:nvCxnSpPr>
        <p:spPr>
          <a:xfrm flipH="1" flipV="1">
            <a:off x="4546559" y="4183112"/>
            <a:ext cx="1206950" cy="1887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Прямоугольник 271"/>
          <p:cNvSpPr/>
          <p:nvPr/>
        </p:nvSpPr>
        <p:spPr>
          <a:xfrm>
            <a:off x="4540125" y="4187200"/>
            <a:ext cx="1212859" cy="523220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b="1" dirty="0" smtClean="0">
                <a:latin typeface="Arial Narrow" panose="020B0606020202030204" pitchFamily="34" charset="0"/>
              </a:rPr>
              <a:t>Направ</a:t>
            </a:r>
            <a:r>
              <a:rPr lang="ru-RU" sz="700" b="1" dirty="0">
                <a:latin typeface="Arial Narrow" panose="020B0606020202030204" pitchFamily="34" charset="0"/>
              </a:rPr>
              <a:t>ление СЮ:</a:t>
            </a:r>
          </a:p>
          <a:p>
            <a:r>
              <a:rPr lang="ru-RU" sz="700" b="1" dirty="0" smtClean="0">
                <a:latin typeface="Arial Narrow" panose="020B0606020202030204" pitchFamily="34" charset="0"/>
              </a:rPr>
              <a:t>Европейская </a:t>
            </a:r>
            <a:r>
              <a:rPr lang="ru-RU" sz="700" b="1" dirty="0">
                <a:latin typeface="Arial Narrow" panose="020B0606020202030204" pitchFamily="34" charset="0"/>
              </a:rPr>
              <a:t>часть России - Каспийское море – Иран (море</a:t>
            </a:r>
            <a:r>
              <a:rPr lang="ru-RU" sz="700" b="1" dirty="0" smtClean="0">
                <a:latin typeface="Arial Narrow" panose="020B0606020202030204" pitchFamily="34" charset="0"/>
              </a:rPr>
              <a:t>)</a:t>
            </a:r>
            <a:endParaRPr lang="ru-RU" sz="700" b="1" dirty="0">
              <a:latin typeface="Arial Narrow" panose="020B0606020202030204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53826" y="3464080"/>
            <a:ext cx="1212859" cy="738664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b="1" dirty="0">
                <a:latin typeface="Arial Narrow" panose="020B0606020202030204" pitchFamily="34" charset="0"/>
              </a:rPr>
              <a:t>Часть Панъевропейского транспортного коридора № 2:  Екатеринбург </a:t>
            </a:r>
            <a:r>
              <a:rPr lang="ru-RU" sz="700" b="1" dirty="0" smtClean="0">
                <a:latin typeface="Arial Narrow" panose="020B0606020202030204" pitchFamily="34" charset="0"/>
              </a:rPr>
              <a:t>–</a:t>
            </a:r>
            <a:endParaRPr lang="en-US" sz="700" b="1" dirty="0" smtClean="0">
              <a:latin typeface="Arial Narrow" panose="020B0606020202030204" pitchFamily="34" charset="0"/>
            </a:endParaRPr>
          </a:p>
          <a:p>
            <a:r>
              <a:rPr lang="ru-RU" sz="700" b="1" dirty="0" smtClean="0">
                <a:latin typeface="Arial Narrow" panose="020B0606020202030204" pitchFamily="34" charset="0"/>
              </a:rPr>
              <a:t>Нижний </a:t>
            </a:r>
            <a:r>
              <a:rPr lang="ru-RU" sz="700" b="1" dirty="0">
                <a:latin typeface="Arial Narrow" panose="020B0606020202030204" pitchFamily="34" charset="0"/>
              </a:rPr>
              <a:t>Новгород - Москва - Смоленск - </a:t>
            </a:r>
            <a:r>
              <a:rPr lang="ru-RU" sz="700" b="1" dirty="0" smtClean="0">
                <a:latin typeface="Arial Narrow" panose="020B0606020202030204" pitchFamily="34" charset="0"/>
              </a:rPr>
              <a:t>Брест,</a:t>
            </a:r>
            <a:endParaRPr lang="en-US" sz="700" b="1" dirty="0" smtClean="0">
              <a:latin typeface="Arial Narrow" panose="020B0606020202030204" pitchFamily="34" charset="0"/>
            </a:endParaRPr>
          </a:p>
          <a:p>
            <a:r>
              <a:rPr lang="ru-RU" sz="700" b="1" dirty="0" smtClean="0">
                <a:latin typeface="Arial Narrow" panose="020B0606020202030204" pitchFamily="34" charset="0"/>
              </a:rPr>
              <a:t>Минск </a:t>
            </a:r>
            <a:r>
              <a:rPr lang="ru-RU" sz="700" b="1" dirty="0">
                <a:latin typeface="Arial Narrow" panose="020B0606020202030204" pitchFamily="34" charset="0"/>
              </a:rPr>
              <a:t>(Белоруссия) – ЕС</a:t>
            </a:r>
          </a:p>
        </p:txBody>
      </p:sp>
      <p:cxnSp>
        <p:nvCxnSpPr>
          <p:cNvPr id="275" name="Прямая соединительная линия 274"/>
          <p:cNvCxnSpPr/>
          <p:nvPr/>
        </p:nvCxnSpPr>
        <p:spPr>
          <a:xfrm flipH="1">
            <a:off x="1261024" y="3252640"/>
            <a:ext cx="76320" cy="214011"/>
          </a:xfrm>
          <a:prstGeom prst="line">
            <a:avLst/>
          </a:prstGeom>
          <a:ln w="63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 flipH="1" flipV="1">
            <a:off x="55663" y="3467953"/>
            <a:ext cx="1206950" cy="1886"/>
          </a:xfrm>
          <a:prstGeom prst="line">
            <a:avLst/>
          </a:prstGeom>
          <a:ln w="63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я соединительная линия 295"/>
          <p:cNvCxnSpPr/>
          <p:nvPr/>
        </p:nvCxnSpPr>
        <p:spPr>
          <a:xfrm flipH="1" flipV="1">
            <a:off x="3065987" y="4104494"/>
            <a:ext cx="35714" cy="1459172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/>
          <p:nvPr/>
        </p:nvCxnSpPr>
        <p:spPr>
          <a:xfrm flipH="1" flipV="1">
            <a:off x="3098766" y="5559578"/>
            <a:ext cx="1206950" cy="1887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Прямоугольник 297"/>
          <p:cNvSpPr/>
          <p:nvPr/>
        </p:nvSpPr>
        <p:spPr>
          <a:xfrm>
            <a:off x="3092332" y="5568000"/>
            <a:ext cx="1212859" cy="630942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b="1" dirty="0">
                <a:latin typeface="Arial Narrow" panose="020B0606020202030204" pitchFamily="34" charset="0"/>
              </a:rPr>
              <a:t>Направление С-Ю: Европейская часть России – Азовское море - Владикавказ, Грузия (</a:t>
            </a:r>
            <a:r>
              <a:rPr lang="ru-RU" sz="700" b="1" dirty="0" smtClean="0">
                <a:latin typeface="Arial Narrow" panose="020B0606020202030204" pitchFamily="34" charset="0"/>
              </a:rPr>
              <a:t>ж/д </a:t>
            </a:r>
            <a:r>
              <a:rPr lang="ru-RU" sz="700" b="1" dirty="0">
                <a:latin typeface="Arial Narrow" panose="020B0606020202030204" pitchFamily="34" charset="0"/>
              </a:rPr>
              <a:t>и авто)</a:t>
            </a:r>
          </a:p>
        </p:txBody>
      </p:sp>
      <p:sp>
        <p:nvSpPr>
          <p:cNvPr id="303" name="Прямоугольник 302"/>
          <p:cNvSpPr/>
          <p:nvPr/>
        </p:nvSpPr>
        <p:spPr>
          <a:xfrm>
            <a:off x="5190886" y="4928113"/>
            <a:ext cx="1212859" cy="415498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b="1" dirty="0">
                <a:latin typeface="Arial Narrow" panose="020B0606020202030204" pitchFamily="34" charset="0"/>
              </a:rPr>
              <a:t>Ответвление ТСМ: Москва – Самара, Уфа, Челябинск-Казахстан (</a:t>
            </a:r>
            <a:r>
              <a:rPr lang="ru-RU" sz="700" b="1" dirty="0" smtClean="0">
                <a:latin typeface="Arial Narrow" panose="020B0606020202030204" pitchFamily="34" charset="0"/>
              </a:rPr>
              <a:t>ж</a:t>
            </a:r>
            <a:r>
              <a:rPr lang="en-US" sz="700" b="1" dirty="0" smtClean="0">
                <a:latin typeface="Arial Narrow" panose="020B0606020202030204" pitchFamily="34" charset="0"/>
              </a:rPr>
              <a:t>/</a:t>
            </a:r>
            <a:r>
              <a:rPr lang="ru-RU" sz="700" b="1" dirty="0" smtClean="0">
                <a:latin typeface="Arial Narrow" panose="020B0606020202030204" pitchFamily="34" charset="0"/>
              </a:rPr>
              <a:t>д</a:t>
            </a:r>
            <a:r>
              <a:rPr lang="ru-RU" sz="700" b="1" dirty="0">
                <a:latin typeface="Arial Narrow" panose="020B0606020202030204" pitchFamily="34" charset="0"/>
              </a:rPr>
              <a:t>)</a:t>
            </a:r>
          </a:p>
        </p:txBody>
      </p:sp>
      <p:cxnSp>
        <p:nvCxnSpPr>
          <p:cNvPr id="305" name="Прямая соединительная линия 304"/>
          <p:cNvCxnSpPr/>
          <p:nvPr/>
        </p:nvCxnSpPr>
        <p:spPr>
          <a:xfrm flipH="1" flipV="1">
            <a:off x="5190886" y="4929436"/>
            <a:ext cx="1206950" cy="188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я соединительная линия 310"/>
          <p:cNvCxnSpPr/>
          <p:nvPr/>
        </p:nvCxnSpPr>
        <p:spPr>
          <a:xfrm flipH="1">
            <a:off x="6398459" y="4053253"/>
            <a:ext cx="20046" cy="87813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Прямоугольник 317"/>
          <p:cNvSpPr/>
          <p:nvPr/>
        </p:nvSpPr>
        <p:spPr>
          <a:xfrm>
            <a:off x="6939061" y="5040202"/>
            <a:ext cx="1212859" cy="523220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b="1" dirty="0">
                <a:latin typeface="Arial Narrow" panose="020B0606020202030204" pitchFamily="34" charset="0"/>
              </a:rPr>
              <a:t>Ответвление ТСМ: Красноярск, Новосибирск, Улан-Удэ – Монголия, Китай (</a:t>
            </a:r>
            <a:r>
              <a:rPr lang="ru-RU" sz="700" b="1" dirty="0" smtClean="0">
                <a:latin typeface="Arial Narrow" panose="020B0606020202030204" pitchFamily="34" charset="0"/>
              </a:rPr>
              <a:t>ж</a:t>
            </a:r>
            <a:r>
              <a:rPr lang="en-US" sz="700" b="1" dirty="0" smtClean="0">
                <a:latin typeface="Arial Narrow" panose="020B0606020202030204" pitchFamily="34" charset="0"/>
              </a:rPr>
              <a:t>/</a:t>
            </a:r>
            <a:r>
              <a:rPr lang="ru-RU" sz="700" b="1" dirty="0" smtClean="0">
                <a:latin typeface="Arial Narrow" panose="020B0606020202030204" pitchFamily="34" charset="0"/>
              </a:rPr>
              <a:t>д</a:t>
            </a:r>
            <a:r>
              <a:rPr lang="ru-RU" sz="700" b="1" dirty="0">
                <a:latin typeface="Arial Narrow" panose="020B0606020202030204" pitchFamily="34" charset="0"/>
              </a:rPr>
              <a:t>)</a:t>
            </a:r>
          </a:p>
        </p:txBody>
      </p:sp>
      <p:cxnSp>
        <p:nvCxnSpPr>
          <p:cNvPr id="326" name="Прямая соединительная линия 325"/>
          <p:cNvCxnSpPr/>
          <p:nvPr/>
        </p:nvCxnSpPr>
        <p:spPr>
          <a:xfrm flipH="1" flipV="1">
            <a:off x="6939061" y="5041525"/>
            <a:ext cx="1206950" cy="188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/>
          <p:cNvCxnSpPr/>
          <p:nvPr/>
        </p:nvCxnSpPr>
        <p:spPr>
          <a:xfrm flipH="1">
            <a:off x="8146634" y="4385355"/>
            <a:ext cx="409448" cy="658117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Прямоугольник 327"/>
          <p:cNvSpPr/>
          <p:nvPr/>
        </p:nvSpPr>
        <p:spPr>
          <a:xfrm>
            <a:off x="10410882" y="1975173"/>
            <a:ext cx="1212859" cy="846386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b="1" dirty="0">
                <a:latin typeface="Arial Narrow" panose="020B0606020202030204" pitchFamily="34" charset="0"/>
              </a:rPr>
              <a:t>Ответвление ТСМ: Красноярск, </a:t>
            </a:r>
            <a:r>
              <a:rPr lang="ru-RU" sz="700" b="1" dirty="0" smtClean="0">
                <a:latin typeface="Arial Narrow" panose="020B0606020202030204" pitchFamily="34" charset="0"/>
              </a:rPr>
              <a:t>Хабаровск</a:t>
            </a:r>
            <a:r>
              <a:rPr lang="en-US" sz="700" b="1" dirty="0" smtClean="0">
                <a:latin typeface="Arial Narrow" panose="020B0606020202030204" pitchFamily="34" charset="0"/>
              </a:rPr>
              <a:t> </a:t>
            </a:r>
            <a:r>
              <a:rPr lang="ru-RU" sz="700" b="1" dirty="0" smtClean="0">
                <a:latin typeface="Arial Narrow" panose="020B0606020202030204" pitchFamily="34" charset="0"/>
              </a:rPr>
              <a:t>–</a:t>
            </a:r>
            <a:endParaRPr lang="en-US" sz="700" b="1" dirty="0" smtClean="0">
              <a:latin typeface="Arial Narrow" panose="020B0606020202030204" pitchFamily="34" charset="0"/>
            </a:endParaRPr>
          </a:p>
          <a:p>
            <a:r>
              <a:rPr lang="ru-RU" sz="700" b="1" dirty="0" smtClean="0">
                <a:latin typeface="Arial Narrow" panose="020B0606020202030204" pitchFamily="34" charset="0"/>
              </a:rPr>
              <a:t>Владивосток/Находка</a:t>
            </a:r>
            <a:r>
              <a:rPr lang="en-US" sz="700" b="1" dirty="0" smtClean="0">
                <a:latin typeface="Arial Narrow" panose="020B0606020202030204" pitchFamily="34" charset="0"/>
              </a:rPr>
              <a:t> </a:t>
            </a:r>
            <a:r>
              <a:rPr lang="ru-RU" sz="700" b="1" dirty="0" smtClean="0">
                <a:latin typeface="Arial Narrow" panose="020B0606020202030204" pitchFamily="34" charset="0"/>
              </a:rPr>
              <a:t>–</a:t>
            </a:r>
            <a:r>
              <a:rPr lang="ru-RU" sz="700" b="1" dirty="0" err="1" smtClean="0">
                <a:latin typeface="Arial Narrow" panose="020B0606020202030204" pitchFamily="34" charset="0"/>
              </a:rPr>
              <a:t>Гродеково</a:t>
            </a:r>
            <a:r>
              <a:rPr lang="en-US" sz="700" b="1" dirty="0" smtClean="0">
                <a:latin typeface="Arial Narrow" panose="020B0606020202030204" pitchFamily="34" charset="0"/>
              </a:rPr>
              <a:t> </a:t>
            </a:r>
            <a:r>
              <a:rPr lang="ru-RU" sz="700" b="1" dirty="0" smtClean="0">
                <a:latin typeface="Arial Narrow" panose="020B0606020202030204" pitchFamily="34" charset="0"/>
              </a:rPr>
              <a:t>–</a:t>
            </a:r>
            <a:r>
              <a:rPr lang="en-US" sz="700" b="1" dirty="0" smtClean="0">
                <a:latin typeface="Arial Narrow" panose="020B0606020202030204" pitchFamily="34" charset="0"/>
              </a:rPr>
              <a:t> </a:t>
            </a:r>
            <a:r>
              <a:rPr lang="ru-RU" sz="700" b="1" dirty="0" smtClean="0">
                <a:latin typeface="Arial Narrow" panose="020B0606020202030204" pitchFamily="34" charset="0"/>
              </a:rPr>
              <a:t>Харбин (Китай); Посьет/Зарубино –</a:t>
            </a:r>
            <a:endParaRPr lang="en-US" sz="700" b="1" dirty="0" smtClean="0">
              <a:latin typeface="Arial Narrow" panose="020B0606020202030204" pitchFamily="34" charset="0"/>
            </a:endParaRPr>
          </a:p>
          <a:p>
            <a:r>
              <a:rPr lang="ru-RU" sz="700" b="1" dirty="0" smtClean="0">
                <a:latin typeface="Arial Narrow" panose="020B0606020202030204" pitchFamily="34" charset="0"/>
              </a:rPr>
              <a:t>Краскино</a:t>
            </a:r>
            <a:r>
              <a:rPr lang="en-US" sz="700" b="1" dirty="0" smtClean="0">
                <a:latin typeface="Arial Narrow" panose="020B0606020202030204" pitchFamily="34" charset="0"/>
              </a:rPr>
              <a:t> – </a:t>
            </a:r>
            <a:r>
              <a:rPr lang="ru-RU" sz="700" b="1" dirty="0" err="1" smtClean="0">
                <a:latin typeface="Arial Narrow" panose="020B0606020202030204" pitchFamily="34" charset="0"/>
              </a:rPr>
              <a:t>Хуньчунь</a:t>
            </a:r>
            <a:r>
              <a:rPr lang="ru-RU" sz="700" b="1" dirty="0" smtClean="0">
                <a:latin typeface="Arial Narrow" panose="020B0606020202030204" pitchFamily="34" charset="0"/>
              </a:rPr>
              <a:t> (Китай) (море, ж</a:t>
            </a:r>
            <a:r>
              <a:rPr lang="en-US" sz="700" b="1" dirty="0" smtClean="0">
                <a:latin typeface="Arial Narrow" panose="020B0606020202030204" pitchFamily="34" charset="0"/>
              </a:rPr>
              <a:t>/</a:t>
            </a:r>
            <a:r>
              <a:rPr lang="ru-RU" sz="700" b="1" dirty="0" smtClean="0">
                <a:latin typeface="Arial Narrow" panose="020B0606020202030204" pitchFamily="34" charset="0"/>
              </a:rPr>
              <a:t>д, авто)</a:t>
            </a:r>
            <a:endParaRPr lang="ru-RU" sz="700" b="1" dirty="0">
              <a:latin typeface="Arial Narrow" panose="020B0606020202030204" pitchFamily="34" charset="0"/>
            </a:endParaRPr>
          </a:p>
        </p:txBody>
      </p:sp>
      <p:cxnSp>
        <p:nvCxnSpPr>
          <p:cNvPr id="329" name="Прямая соединительная линия 328"/>
          <p:cNvCxnSpPr/>
          <p:nvPr/>
        </p:nvCxnSpPr>
        <p:spPr>
          <a:xfrm flipH="1" flipV="1">
            <a:off x="10410882" y="2820495"/>
            <a:ext cx="1206950" cy="188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Прямая соединительная линия 329"/>
          <p:cNvCxnSpPr/>
          <p:nvPr/>
        </p:nvCxnSpPr>
        <p:spPr>
          <a:xfrm flipH="1">
            <a:off x="9999910" y="2817024"/>
            <a:ext cx="409448" cy="658117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extBox 333"/>
          <p:cNvSpPr txBox="1"/>
          <p:nvPr/>
        </p:nvSpPr>
        <p:spPr>
          <a:xfrm>
            <a:off x="1160606" y="3248886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ПОЛЬША</a:t>
            </a:r>
            <a:endParaRPr kumimoji="0" lang="ru-RU" sz="8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2015461" y="3515470"/>
            <a:ext cx="776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УКРАИНА</a:t>
            </a:r>
            <a:endParaRPr kumimoji="0" lang="ru-RU" sz="10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1043379" y="2887116"/>
            <a:ext cx="39240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Гданьск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1121749" y="2802680"/>
            <a:ext cx="5213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Калининград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1369619" y="3069778"/>
            <a:ext cx="4220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Варшава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1625123" y="3077465"/>
            <a:ext cx="3515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Брест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1429016" y="2124404"/>
            <a:ext cx="44787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Хельсинки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1947626" y="1972468"/>
            <a:ext cx="4094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Высоцк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2203112" y="2072249"/>
            <a:ext cx="68615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Санкт-Петербург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1956596" y="2900818"/>
            <a:ext cx="37729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Минск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1704859" y="4023898"/>
            <a:ext cx="4179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Бухарест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1801136" y="3823193"/>
            <a:ext cx="4100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Кишинев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2049944" y="3337915"/>
            <a:ext cx="31419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Киев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2453737" y="3364739"/>
            <a:ext cx="3837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Харьков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2199208" y="3090768"/>
            <a:ext cx="3837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Брянск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94" name="TextBox 393"/>
          <p:cNvSpPr txBox="1"/>
          <p:nvPr/>
        </p:nvSpPr>
        <p:spPr>
          <a:xfrm>
            <a:off x="2632041" y="2940541"/>
            <a:ext cx="3837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Калуга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2741764" y="1335507"/>
            <a:ext cx="5570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Архангельск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2375861" y="434555"/>
            <a:ext cx="4258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Мурманск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0" name="TextBox 409"/>
          <p:cNvSpPr txBox="1"/>
          <p:nvPr/>
        </p:nvSpPr>
        <p:spPr>
          <a:xfrm>
            <a:off x="2616015" y="2622539"/>
            <a:ext cx="5570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Москва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2" name="TextBox 411"/>
          <p:cNvSpPr txBox="1"/>
          <p:nvPr/>
        </p:nvSpPr>
        <p:spPr>
          <a:xfrm>
            <a:off x="3052386" y="2544414"/>
            <a:ext cx="5570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Н. Новгород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3" name="TextBox 412"/>
          <p:cNvSpPr txBox="1"/>
          <p:nvPr/>
        </p:nvSpPr>
        <p:spPr>
          <a:xfrm>
            <a:off x="2873058" y="2178816"/>
            <a:ext cx="4347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Вологда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39" name="TextBox 438"/>
          <p:cNvSpPr txBox="1"/>
          <p:nvPr/>
        </p:nvSpPr>
        <p:spPr>
          <a:xfrm>
            <a:off x="3523489" y="2278892"/>
            <a:ext cx="4347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Киров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40" name="TextBox 439"/>
          <p:cNvSpPr txBox="1"/>
          <p:nvPr/>
        </p:nvSpPr>
        <p:spPr>
          <a:xfrm>
            <a:off x="4013195" y="2356616"/>
            <a:ext cx="38336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Пермь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41" name="TextBox 440"/>
          <p:cNvSpPr txBox="1"/>
          <p:nvPr/>
        </p:nvSpPr>
        <p:spPr>
          <a:xfrm>
            <a:off x="3856651" y="2614447"/>
            <a:ext cx="4306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Ижевск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3519181" y="2837206"/>
            <a:ext cx="3904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Казань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47" name="TextBox 446"/>
          <p:cNvSpPr txBox="1"/>
          <p:nvPr/>
        </p:nvSpPr>
        <p:spPr>
          <a:xfrm>
            <a:off x="3546507" y="2951357"/>
            <a:ext cx="4230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Самара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85" name="TextBox 484"/>
          <p:cNvSpPr txBox="1"/>
          <p:nvPr/>
        </p:nvSpPr>
        <p:spPr>
          <a:xfrm>
            <a:off x="2002588" y="4488607"/>
            <a:ext cx="4179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Стамбул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3194640" y="4372428"/>
            <a:ext cx="39240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Тбилиси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89" name="TextBox 488"/>
          <p:cNvSpPr txBox="1"/>
          <p:nvPr/>
        </p:nvSpPr>
        <p:spPr>
          <a:xfrm>
            <a:off x="3294847" y="4187958"/>
            <a:ext cx="51805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Владикавказ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91" name="TextBox 490"/>
          <p:cNvSpPr txBox="1"/>
          <p:nvPr/>
        </p:nvSpPr>
        <p:spPr>
          <a:xfrm>
            <a:off x="3114696" y="4026721"/>
            <a:ext cx="45871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Пятигорск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93" name="TextBox 492"/>
          <p:cNvSpPr txBox="1"/>
          <p:nvPr/>
        </p:nvSpPr>
        <p:spPr>
          <a:xfrm>
            <a:off x="2375861" y="4046495"/>
            <a:ext cx="54671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Новороссийск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2379032" y="3779569"/>
            <a:ext cx="59453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Ростов-на-Дону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98" name="TextBox 497"/>
          <p:cNvSpPr txBox="1"/>
          <p:nvPr/>
        </p:nvSpPr>
        <p:spPr>
          <a:xfrm>
            <a:off x="3358924" y="3572292"/>
            <a:ext cx="4562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Волгоград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2716701" y="3560420"/>
            <a:ext cx="36790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Шахты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1" name="TextBox 500"/>
          <p:cNvSpPr txBox="1"/>
          <p:nvPr/>
        </p:nvSpPr>
        <p:spPr>
          <a:xfrm>
            <a:off x="3380802" y="4499827"/>
            <a:ext cx="67061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АЗЕРБАЙДЖАН</a:t>
            </a:r>
            <a:endParaRPr kumimoji="0" lang="ru-RU" sz="4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2" name="TextBox 501"/>
          <p:cNvSpPr txBox="1"/>
          <p:nvPr/>
        </p:nvSpPr>
        <p:spPr>
          <a:xfrm>
            <a:off x="3671085" y="4408033"/>
            <a:ext cx="29728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Баку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3" name="TextBox 502"/>
          <p:cNvSpPr txBox="1"/>
          <p:nvPr/>
        </p:nvSpPr>
        <p:spPr>
          <a:xfrm>
            <a:off x="3557954" y="4299848"/>
            <a:ext cx="51758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Махачкала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3891115" y="5081174"/>
            <a:ext cx="44142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Тегеран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3321875" y="3941849"/>
            <a:ext cx="30425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Оля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3585973" y="3862133"/>
            <a:ext cx="4506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Астрахань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3570079" y="3227426"/>
            <a:ext cx="37476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Озинки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3141820" y="3236071"/>
            <a:ext cx="42671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Саратов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4267455" y="2406658"/>
            <a:ext cx="5506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Екатеринбург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4750948" y="2419566"/>
            <a:ext cx="3952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Тюмень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3" name="TextBox 512"/>
          <p:cNvSpPr txBox="1"/>
          <p:nvPr/>
        </p:nvSpPr>
        <p:spPr>
          <a:xfrm>
            <a:off x="4690032" y="2667291"/>
            <a:ext cx="3952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Курган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4039648" y="2793810"/>
            <a:ext cx="3072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Уфа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5" name="TextBox 514"/>
          <p:cNvSpPr txBox="1"/>
          <p:nvPr/>
        </p:nvSpPr>
        <p:spPr>
          <a:xfrm>
            <a:off x="4280373" y="2733113"/>
            <a:ext cx="45959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Челябинск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6" name="TextBox 515"/>
          <p:cNvSpPr txBox="1"/>
          <p:nvPr/>
        </p:nvSpPr>
        <p:spPr>
          <a:xfrm>
            <a:off x="3225818" y="2974241"/>
            <a:ext cx="3688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>
                <a:solidFill>
                  <a:prstClr val="black"/>
                </a:solidFill>
                <a:latin typeface="Arial Narrow" panose="020B0606020202030204" pitchFamily="34" charset="0"/>
              </a:rPr>
              <a:t>П</a:t>
            </a: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енза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2835789" y="3082480"/>
            <a:ext cx="3688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Тамбов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8" name="TextBox 517"/>
          <p:cNvSpPr txBox="1"/>
          <p:nvPr/>
        </p:nvSpPr>
        <p:spPr>
          <a:xfrm>
            <a:off x="2985413" y="2893391"/>
            <a:ext cx="3688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Рязань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9" name="TextBox 518"/>
          <p:cNvSpPr txBox="1"/>
          <p:nvPr/>
        </p:nvSpPr>
        <p:spPr>
          <a:xfrm>
            <a:off x="4369870" y="3586691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noProof="0" dirty="0" smtClean="0">
                <a:ln>
                  <a:noFill/>
                </a:ln>
                <a:solidFill>
                  <a:srgbClr val="002060">
                    <a:alpha val="4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КАЗАХСТАН</a:t>
            </a:r>
            <a:endParaRPr kumimoji="0" lang="ru-RU" sz="1600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20" name="TextBox 519"/>
          <p:cNvSpPr txBox="1"/>
          <p:nvPr/>
        </p:nvSpPr>
        <p:spPr>
          <a:xfrm>
            <a:off x="6014988" y="2722668"/>
            <a:ext cx="4948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noProof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Новосибирск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21" name="TextBox 520"/>
          <p:cNvSpPr txBox="1"/>
          <p:nvPr/>
        </p:nvSpPr>
        <p:spPr>
          <a:xfrm>
            <a:off x="5331180" y="3286279"/>
            <a:ext cx="4948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noProof="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Нур</a:t>
            </a:r>
            <a:r>
              <a:rPr lang="ru-RU" sz="500" noProof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-Султан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039036" y="3757709"/>
            <a:ext cx="4948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Улан-Батор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7988979" y="3452755"/>
            <a:ext cx="4948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Наушки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404583" y="3132065"/>
            <a:ext cx="3174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Чита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850512" y="3136103"/>
            <a:ext cx="4401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noProof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Улан-Удэ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7508161" y="3063173"/>
            <a:ext cx="39012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noProof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Иркутск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6717567" y="2560505"/>
            <a:ext cx="50012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noProof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Красноярск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7333311" y="2786028"/>
            <a:ext cx="50012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noProof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Тайшет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5487640" y="593429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100" dirty="0" smtClean="0">
                <a:solidFill>
                  <a:srgbClr val="002060">
                    <a:alpha val="45000"/>
                  </a:srgbClr>
                </a:solidFill>
                <a:latin typeface="Arial Narrow" panose="020B0606020202030204" pitchFamily="34" charset="0"/>
              </a:rPr>
              <a:t>ИНДИЯ</a:t>
            </a:r>
            <a:endParaRPr kumimoji="0" lang="ru-RU" b="1" i="0" u="none" strike="noStrike" kern="1200" cap="none" spc="100" normalizeH="0" noProof="0" dirty="0">
              <a:ln>
                <a:noFill/>
              </a:ln>
              <a:solidFill>
                <a:srgbClr val="002060">
                  <a:alpha val="4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3" name="TextBox 532"/>
          <p:cNvSpPr txBox="1"/>
          <p:nvPr/>
        </p:nvSpPr>
        <p:spPr>
          <a:xfrm>
            <a:off x="5440392" y="6462297"/>
            <a:ext cx="44142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noProof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Мумбаи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4" name="TextBox 533"/>
          <p:cNvSpPr txBox="1"/>
          <p:nvPr/>
        </p:nvSpPr>
        <p:spPr>
          <a:xfrm>
            <a:off x="6366618" y="3936416"/>
            <a:ext cx="38723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Урумчи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5" name="TextBox 534"/>
          <p:cNvSpPr txBox="1"/>
          <p:nvPr/>
        </p:nvSpPr>
        <p:spPr>
          <a:xfrm>
            <a:off x="5850430" y="3932190"/>
            <a:ext cx="38723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Хоргос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8612732" y="4398944"/>
            <a:ext cx="36048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Пекин</a:t>
            </a:r>
          </a:p>
        </p:txBody>
      </p:sp>
      <p:sp>
        <p:nvSpPr>
          <p:cNvPr id="538" name="TextBox 537"/>
          <p:cNvSpPr txBox="1"/>
          <p:nvPr/>
        </p:nvSpPr>
        <p:spPr>
          <a:xfrm>
            <a:off x="8747522" y="3382012"/>
            <a:ext cx="5393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Забайкальск</a:t>
            </a:r>
          </a:p>
        </p:txBody>
      </p:sp>
      <p:sp>
        <p:nvSpPr>
          <p:cNvPr id="539" name="TextBox 538"/>
          <p:cNvSpPr txBox="1"/>
          <p:nvPr/>
        </p:nvSpPr>
        <p:spPr>
          <a:xfrm>
            <a:off x="9462635" y="3719197"/>
            <a:ext cx="37063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Харбин</a:t>
            </a:r>
          </a:p>
        </p:txBody>
      </p:sp>
      <p:sp>
        <p:nvSpPr>
          <p:cNvPr id="540" name="TextBox 539"/>
          <p:cNvSpPr txBox="1"/>
          <p:nvPr/>
        </p:nvSpPr>
        <p:spPr>
          <a:xfrm>
            <a:off x="9634260" y="3850643"/>
            <a:ext cx="4687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Суйфенхэ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1" name="TextBox 540"/>
          <p:cNvSpPr txBox="1"/>
          <p:nvPr/>
        </p:nvSpPr>
        <p:spPr>
          <a:xfrm>
            <a:off x="9296293" y="4150517"/>
            <a:ext cx="4687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Хуньчунь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2" name="TextBox 541"/>
          <p:cNvSpPr txBox="1"/>
          <p:nvPr/>
        </p:nvSpPr>
        <p:spPr>
          <a:xfrm>
            <a:off x="9452561" y="4256224"/>
            <a:ext cx="4245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500" dirty="0">
                <a:solidFill>
                  <a:prstClr val="black"/>
                </a:solidFill>
                <a:latin typeface="Arial Narrow" panose="020B0606020202030204" pitchFamily="34" charset="0"/>
              </a:rPr>
              <a:t>Зарубино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5" name="TextBox 544"/>
          <p:cNvSpPr txBox="1"/>
          <p:nvPr/>
        </p:nvSpPr>
        <p:spPr>
          <a:xfrm>
            <a:off x="9897886" y="4251883"/>
            <a:ext cx="5283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Владивосток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9434541" y="4002307"/>
            <a:ext cx="5283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500" dirty="0">
                <a:solidFill>
                  <a:prstClr val="black"/>
                </a:solidFill>
                <a:latin typeface="Arial Narrow" panose="020B0606020202030204" pitchFamily="34" charset="0"/>
              </a:rPr>
              <a:t>Пограничный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7" name="TextBox 546"/>
          <p:cNvSpPr txBox="1"/>
          <p:nvPr/>
        </p:nvSpPr>
        <p:spPr>
          <a:xfrm>
            <a:off x="9556970" y="4080152"/>
            <a:ext cx="42744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500" dirty="0">
                <a:solidFill>
                  <a:prstClr val="black"/>
                </a:solidFill>
                <a:latin typeface="Arial Narrow" panose="020B0606020202030204" pitchFamily="34" charset="0"/>
              </a:rPr>
              <a:t>Уссурийск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50" name="TextBox 549"/>
          <p:cNvSpPr txBox="1"/>
          <p:nvPr/>
        </p:nvSpPr>
        <p:spPr>
          <a:xfrm>
            <a:off x="10112291" y="3599157"/>
            <a:ext cx="4774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500" dirty="0">
                <a:solidFill>
                  <a:prstClr val="black"/>
                </a:solidFill>
                <a:latin typeface="Arial Narrow" panose="020B0606020202030204" pitchFamily="34" charset="0"/>
              </a:rPr>
              <a:t>Хабаровск</a:t>
            </a:r>
            <a:endParaRPr lang="ru-RU" sz="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52" name="TextBox 551"/>
          <p:cNvSpPr txBox="1"/>
          <p:nvPr/>
        </p:nvSpPr>
        <p:spPr>
          <a:xfrm>
            <a:off x="2722202" y="3251627"/>
            <a:ext cx="32559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Лиски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53" name="TextBox 552"/>
          <p:cNvSpPr txBox="1"/>
          <p:nvPr/>
        </p:nvSpPr>
        <p:spPr>
          <a:xfrm>
            <a:off x="4679687" y="2885295"/>
            <a:ext cx="61418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500" dirty="0">
                <a:solidFill>
                  <a:prstClr val="black"/>
                </a:solidFill>
              </a:rPr>
              <a:t>Петропавловск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55" name="TextBox 554"/>
          <p:cNvSpPr txBox="1"/>
          <p:nvPr/>
        </p:nvSpPr>
        <p:spPr>
          <a:xfrm>
            <a:off x="5271369" y="2762443"/>
            <a:ext cx="35079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500" dirty="0" smtClean="0">
                <a:solidFill>
                  <a:prstClr val="black"/>
                </a:solidFill>
              </a:rPr>
              <a:t>Омск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59" name="Овал 558"/>
          <p:cNvSpPr/>
          <p:nvPr/>
        </p:nvSpPr>
        <p:spPr>
          <a:xfrm>
            <a:off x="1759053" y="3228881"/>
            <a:ext cx="61912" cy="66675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34541" y="6505319"/>
            <a:ext cx="2743200" cy="365125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271662" y="265997"/>
            <a:ext cx="689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0070C0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Перечень экспортных коридоров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Российской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 Федерации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730694" y="6112614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48152"/>
              </p:ext>
            </p:extLst>
          </p:nvPr>
        </p:nvGraphicFramePr>
        <p:xfrm>
          <a:off x="569164" y="798333"/>
          <a:ext cx="11392676" cy="5902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78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873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524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046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8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100" baseline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Крупный коридор</a:t>
                      </a:r>
                      <a:endParaRPr lang="ru-RU" sz="1100" baseline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Маршрут крупного коридора</a:t>
                      </a:r>
                      <a:endParaRPr lang="ru-RU" sz="1100" baseline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Экспортный коридор</a:t>
                      </a:r>
                      <a:endParaRPr lang="ru-RU" sz="1100" baseline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Пункты </a:t>
                      </a:r>
                      <a:r>
                        <a:rPr lang="ru-RU" sz="1100" baseline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пропуска</a:t>
                      </a:r>
                      <a:endParaRPr lang="ru-RU" sz="1100" baseline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Север-Юг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Страны Восточной, Центральной Европы и Скандинавии - европейская часть Российской Федерации - Каспийское море - Иран - Индия, Пакистан и </a:t>
                      </a:r>
                      <a:r>
                        <a:rPr lang="ru-RU" sz="900" b="1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др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Часть коридора Север-Юг: европейская часть России - Восточная, Центральная Европа и Скандинавия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Усть-Луга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Часть коридора Север-Юг: Европейская часть России - Каспийское море - Иран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Астрахань</a:t>
                      </a:r>
                      <a:endParaRPr lang="ru-RU" sz="900" b="1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Часть коридора Север-Юг: Европейская часть России - Каспийское море - Азербайджан, Грузия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Дербент, Верхний Ларс</a:t>
                      </a:r>
                      <a:endParaRPr lang="ru-RU" sz="900" b="1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Ответвление коридора Север-Юг: Мурманск - Архангельск  - страны ЕС, Америка, Африка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Мурманск (морской), Архангельск</a:t>
                      </a:r>
                      <a:endParaRPr lang="ru-RU" sz="900" b="1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Транссиб (Восток-Запад)</a:t>
                      </a:r>
                      <a:endParaRPr lang="ru-RU" sz="900" b="1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Центральная Европа - Москва - Екатеринбург - Красноярск - Хабаровск - Владивосток/Находка. Система ответвлений: на Санкт-Петербург, Киев, Новороссийск, Казахстан, Монголию, Китай и Корею. Сопряжение с панъевропейскими транспортными коридорами №№ 2,3, 9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Часть Транссиба: Москва - Прибалтика - Центральная Европа 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Посинь, Скангали, Печоры Псковские</a:t>
                      </a:r>
                      <a:endParaRPr lang="ru-RU" sz="900" b="1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Ответвление Транссиба: Санкт-Петербург - Центральная Европа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Ивангород, Санкт-Петербург, Высоцк</a:t>
                      </a:r>
                      <a:endParaRPr lang="ru-RU" sz="900" b="1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Продолжение ответвления Транссиба: Санкт-Петербург - Китай, прочая Азия, Америка, Ближний Восток и Африка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Санкт-Петербург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Ответвление Транссиба:  Москва - Киев (Украина)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Суземка, Валуйки (ж/д), </a:t>
                      </a:r>
                      <a:r>
                        <a:rPr lang="ru-RU" sz="900" b="1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Троебортно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Нехотеевка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0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9.1.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Ответвление Транссиба: Москва - Новороссийск - Ближний Восток и Африка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Новороссийск, Кавказ, Тамань, Туапсе, Ростов-на-Дону (морской), Азов, Ейск, Таганрог, Севастополь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9.2.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Ответвление Транссиба: Москва - Новороссийск - Азия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Кавказ, Новороссийск, Туапсе, Тамань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9.3.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Ответвление Транссиба: Москва - Новороссийск - Европа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Новороссийск, Туапсе, Тамань, Ростов-на-Дону (морской), Ейск, Кавказ, Азов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9.4.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Ответвление Транссиба: Москва - Новороссийск - Америка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Туапсе, Новороссийск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Ответвления Транссиба: Москва - Самара, Уфа, Челябинск - Казахстан; Красноярск - Новосибирск - Казахстан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Внешние (граница Казахстана): </a:t>
                      </a:r>
                      <a:r>
                        <a:rPr lang="ru-RU" sz="900" b="1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Сарыагаш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Бейнеу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Ответвление Транссиба: Улан-Удэ - Монголия, Китай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Наушки (ж/д)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537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Транссиб (Восток-Запад), Приморье-1, Приморье-2</a:t>
                      </a:r>
                      <a:endParaRPr lang="ru-RU" sz="900" b="1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Центральная Европа - Москва - Екатеринбург - Красноярск - Хабаровск - Владивосток/Находка - Гродеково - Харбин; Посьет/Зарубино - Краскино - Хуньчунь</a:t>
                      </a:r>
                      <a:endParaRPr lang="ru-RU" sz="900" b="1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Ответвление Транссиба, Приморье: Красноярск - Хабаровск - Владивосток/Находка - </a:t>
                      </a:r>
                      <a:r>
                        <a:rPr lang="ru-RU" sz="900" b="1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Гродеково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- Харбин (Китай); Посьет/Зарубино - Краскино - </a:t>
                      </a:r>
                      <a:r>
                        <a:rPr lang="ru-RU" sz="900" b="1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Хуньчунь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(Китай)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Забайкальск (ж/д), Владивосток, Находка, Восточный (Приморский край), Пограничный (ж/д, Приморский край), Пограничный (а/м, Приморский край)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Панъевропейский транспортный коридор № 1</a:t>
                      </a:r>
                      <a:endParaRPr lang="ru-RU" sz="900" b="1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Хельсинки — Таллин — Рига — Каунас и Клайпеда — Варшава и Гданьск. Ответвление Рига - Калининград - Гданьск</a:t>
                      </a:r>
                      <a:endParaRPr lang="ru-RU" sz="900" b="1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Часть Панъевропейского транспортного коридора № 1: Калининград - Рига, Гданьск - Швеция, Дания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Калининград (морской)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00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Панъевропейский транспортный коридор № 2</a:t>
                      </a:r>
                      <a:endParaRPr lang="ru-RU" sz="900" b="1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Берлин — Познань — Варшава — Брест — Минск — Смоленск — Москва — Нижний Новгород - Екатеринбург</a:t>
                      </a:r>
                      <a:endParaRPr lang="ru-RU" sz="900" b="1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Часть Панъевропейского транспортного коридора № 2:  Екатеринбург - Нижний Новгород - Москва - Смоленск - Брест, Минск (Белоруссия) - ЕС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Внешние (граница Белоруссии): Молодечно (передаточная станция), </a:t>
                      </a:r>
                      <a:r>
                        <a:rPr lang="ru-RU" sz="900" b="1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Козловичи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Брузги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Каменный Лог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086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15.</a:t>
                      </a:r>
                      <a:endParaRPr lang="ru-RU" sz="900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Панъевропейский транспортный коридор №9</a:t>
                      </a:r>
                      <a:endParaRPr lang="ru-RU" sz="900" b="1" baseline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Хельсинки — Выборг — Санкт-Петербург — Псков — Москва — Калининград — Киев — </a:t>
                      </a:r>
                      <a:r>
                        <a:rPr lang="ru-RU" sz="900" b="1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Любашевка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900" b="1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Роздильна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(Украина) — Кишинёв — Бухарест — Димитровград — </a:t>
                      </a:r>
                      <a:r>
                        <a:rPr lang="ru-RU" sz="900" b="1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Александрополис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 Ветви: Хельсинки — Санкт-Петербург — Москва (ветвь А); Калининград — Киев (ветвь Б); Калининград — Вильнюс — Минск (ветвь В). Участок панъевропейского транспортного коридора № 9 граница Финляндии - </a:t>
                      </a:r>
                      <a:r>
                        <a:rPr lang="ru-RU" sz="900" b="1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С.Петербург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- Москва включен в состав коридора "Север - Юг".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Часть Панъевропейского транспортного коридора №9: Выборг - Хельсинки (Финляндия)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Бусловская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8" marR="11008" marT="0" marB="0" anchor="ctr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5" name="Изображение 4" descr="Изображение 4"/>
          <p:cNvPicPr>
            <a:picLocks noChangeAspect="1"/>
          </p:cNvPicPr>
          <p:nvPr/>
        </p:nvPicPr>
        <p:blipFill>
          <a:blip r:embed="rId3">
            <a:extLst/>
          </a:blip>
          <a:srcRect l="66731" r="24501"/>
          <a:stretch>
            <a:fillRect/>
          </a:stretch>
        </p:blipFill>
        <p:spPr>
          <a:xfrm rot="5400000">
            <a:off x="7686755" y="-4239248"/>
            <a:ext cx="175254" cy="8835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Изображение 3" descr="Изображение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67" y="-34419"/>
            <a:ext cx="1593663" cy="7404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98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917" y="0"/>
            <a:ext cx="11595235" cy="6856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62511" y="1"/>
            <a:ext cx="249489" cy="142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22004" y="449712"/>
            <a:ext cx="17079" cy="21678"/>
          </a:xfrm>
          <a:custGeom>
            <a:avLst/>
            <a:gdLst/>
            <a:ahLst/>
            <a:cxnLst/>
            <a:rect l="l" t="t" r="r" b="b"/>
            <a:pathLst>
              <a:path w="16509" h="20954">
                <a:moveTo>
                  <a:pt x="11785" y="0"/>
                </a:moveTo>
                <a:lnTo>
                  <a:pt x="9778" y="419"/>
                </a:lnTo>
                <a:lnTo>
                  <a:pt x="6883" y="1308"/>
                </a:lnTo>
                <a:lnTo>
                  <a:pt x="5587" y="1663"/>
                </a:lnTo>
                <a:lnTo>
                  <a:pt x="3441" y="3162"/>
                </a:lnTo>
                <a:lnTo>
                  <a:pt x="2552" y="4318"/>
                </a:lnTo>
                <a:lnTo>
                  <a:pt x="2551" y="6642"/>
                </a:lnTo>
                <a:lnTo>
                  <a:pt x="2755" y="7226"/>
                </a:lnTo>
                <a:lnTo>
                  <a:pt x="2527" y="7988"/>
                </a:lnTo>
                <a:lnTo>
                  <a:pt x="2324" y="8826"/>
                </a:lnTo>
                <a:lnTo>
                  <a:pt x="1638" y="9423"/>
                </a:lnTo>
                <a:lnTo>
                  <a:pt x="1092" y="10058"/>
                </a:lnTo>
                <a:lnTo>
                  <a:pt x="482" y="10706"/>
                </a:lnTo>
                <a:lnTo>
                  <a:pt x="0" y="11557"/>
                </a:lnTo>
                <a:lnTo>
                  <a:pt x="419" y="12865"/>
                </a:lnTo>
                <a:lnTo>
                  <a:pt x="825" y="13220"/>
                </a:lnTo>
                <a:lnTo>
                  <a:pt x="2476" y="15189"/>
                </a:lnTo>
                <a:lnTo>
                  <a:pt x="2793" y="17691"/>
                </a:lnTo>
                <a:lnTo>
                  <a:pt x="5232" y="18910"/>
                </a:lnTo>
                <a:lnTo>
                  <a:pt x="7912" y="19202"/>
                </a:lnTo>
                <a:lnTo>
                  <a:pt x="12382" y="20637"/>
                </a:lnTo>
                <a:lnTo>
                  <a:pt x="14668" y="18986"/>
                </a:lnTo>
                <a:lnTo>
                  <a:pt x="13703" y="17068"/>
                </a:lnTo>
                <a:lnTo>
                  <a:pt x="14097" y="15938"/>
                </a:lnTo>
                <a:lnTo>
                  <a:pt x="14198" y="15570"/>
                </a:lnTo>
                <a:lnTo>
                  <a:pt x="14566" y="14935"/>
                </a:lnTo>
                <a:lnTo>
                  <a:pt x="15354" y="13665"/>
                </a:lnTo>
                <a:lnTo>
                  <a:pt x="16451" y="12865"/>
                </a:lnTo>
                <a:lnTo>
                  <a:pt x="16370" y="10299"/>
                </a:lnTo>
                <a:lnTo>
                  <a:pt x="16117" y="9423"/>
                </a:lnTo>
                <a:lnTo>
                  <a:pt x="15201" y="6642"/>
                </a:lnTo>
                <a:lnTo>
                  <a:pt x="14947" y="3073"/>
                </a:lnTo>
                <a:lnTo>
                  <a:pt x="13042" y="1181"/>
                </a:lnTo>
                <a:lnTo>
                  <a:pt x="11785" y="0"/>
                </a:lnTo>
                <a:close/>
              </a:path>
            </a:pathLst>
          </a:custGeom>
          <a:solidFill>
            <a:srgbClr val="B4D0D3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27522" y="1923919"/>
            <a:ext cx="41384" cy="57807"/>
          </a:xfrm>
          <a:custGeom>
            <a:avLst/>
            <a:gdLst/>
            <a:ahLst/>
            <a:cxnLst/>
            <a:rect l="l" t="t" r="r" b="b"/>
            <a:pathLst>
              <a:path w="40004" h="55880">
                <a:moveTo>
                  <a:pt x="27432" y="0"/>
                </a:moveTo>
                <a:lnTo>
                  <a:pt x="22809" y="3886"/>
                </a:lnTo>
                <a:lnTo>
                  <a:pt x="17221" y="12865"/>
                </a:lnTo>
                <a:lnTo>
                  <a:pt x="15735" y="18034"/>
                </a:lnTo>
                <a:lnTo>
                  <a:pt x="10858" y="26631"/>
                </a:lnTo>
                <a:lnTo>
                  <a:pt x="7785" y="30162"/>
                </a:lnTo>
                <a:lnTo>
                  <a:pt x="4127" y="32969"/>
                </a:lnTo>
                <a:lnTo>
                  <a:pt x="2489" y="34162"/>
                </a:lnTo>
                <a:lnTo>
                  <a:pt x="1536" y="35763"/>
                </a:lnTo>
                <a:lnTo>
                  <a:pt x="1244" y="37452"/>
                </a:lnTo>
                <a:lnTo>
                  <a:pt x="711" y="40246"/>
                </a:lnTo>
                <a:lnTo>
                  <a:pt x="0" y="43040"/>
                </a:lnTo>
                <a:lnTo>
                  <a:pt x="63" y="48742"/>
                </a:lnTo>
                <a:lnTo>
                  <a:pt x="952" y="51739"/>
                </a:lnTo>
                <a:lnTo>
                  <a:pt x="3060" y="53619"/>
                </a:lnTo>
                <a:lnTo>
                  <a:pt x="5219" y="55499"/>
                </a:lnTo>
                <a:lnTo>
                  <a:pt x="8813" y="55841"/>
                </a:lnTo>
                <a:lnTo>
                  <a:pt x="11722" y="52997"/>
                </a:lnTo>
                <a:lnTo>
                  <a:pt x="12230" y="51841"/>
                </a:lnTo>
                <a:lnTo>
                  <a:pt x="17741" y="44945"/>
                </a:lnTo>
                <a:lnTo>
                  <a:pt x="31693" y="44945"/>
                </a:lnTo>
                <a:lnTo>
                  <a:pt x="37731" y="39776"/>
                </a:lnTo>
                <a:lnTo>
                  <a:pt x="39885" y="30162"/>
                </a:lnTo>
                <a:lnTo>
                  <a:pt x="39573" y="7086"/>
                </a:lnTo>
                <a:lnTo>
                  <a:pt x="39446" y="4381"/>
                </a:lnTo>
                <a:lnTo>
                  <a:pt x="36575" y="1028"/>
                </a:lnTo>
                <a:lnTo>
                  <a:pt x="34632" y="317"/>
                </a:lnTo>
                <a:lnTo>
                  <a:pt x="27432" y="0"/>
                </a:lnTo>
                <a:close/>
              </a:path>
              <a:path w="40004" h="55880">
                <a:moveTo>
                  <a:pt x="31693" y="44945"/>
                </a:moveTo>
                <a:lnTo>
                  <a:pt x="17741" y="44945"/>
                </a:lnTo>
                <a:lnTo>
                  <a:pt x="27279" y="48679"/>
                </a:lnTo>
                <a:lnTo>
                  <a:pt x="31693" y="44945"/>
                </a:lnTo>
                <a:close/>
              </a:path>
            </a:pathLst>
          </a:custGeom>
          <a:solidFill>
            <a:srgbClr val="B4D0D3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26595" y="1909205"/>
            <a:ext cx="22334" cy="30874"/>
          </a:xfrm>
          <a:custGeom>
            <a:avLst/>
            <a:gdLst/>
            <a:ahLst/>
            <a:cxnLst/>
            <a:rect l="l" t="t" r="r" b="b"/>
            <a:pathLst>
              <a:path w="21590" h="29844">
                <a:moveTo>
                  <a:pt x="20845" y="10579"/>
                </a:moveTo>
                <a:lnTo>
                  <a:pt x="5257" y="10579"/>
                </a:lnTo>
                <a:lnTo>
                  <a:pt x="5003" y="15722"/>
                </a:lnTo>
                <a:lnTo>
                  <a:pt x="4584" y="16725"/>
                </a:lnTo>
                <a:lnTo>
                  <a:pt x="3987" y="19392"/>
                </a:lnTo>
                <a:lnTo>
                  <a:pt x="4470" y="25158"/>
                </a:lnTo>
                <a:lnTo>
                  <a:pt x="5029" y="28130"/>
                </a:lnTo>
                <a:lnTo>
                  <a:pt x="9372" y="29590"/>
                </a:lnTo>
                <a:lnTo>
                  <a:pt x="11473" y="28130"/>
                </a:lnTo>
                <a:lnTo>
                  <a:pt x="13093" y="26784"/>
                </a:lnTo>
                <a:lnTo>
                  <a:pt x="13284" y="26606"/>
                </a:lnTo>
                <a:lnTo>
                  <a:pt x="13716" y="26276"/>
                </a:lnTo>
                <a:lnTo>
                  <a:pt x="15735" y="24625"/>
                </a:lnTo>
                <a:lnTo>
                  <a:pt x="18287" y="22771"/>
                </a:lnTo>
                <a:lnTo>
                  <a:pt x="18796" y="18427"/>
                </a:lnTo>
                <a:lnTo>
                  <a:pt x="18072" y="16878"/>
                </a:lnTo>
                <a:lnTo>
                  <a:pt x="17551" y="13690"/>
                </a:lnTo>
                <a:lnTo>
                  <a:pt x="18046" y="11658"/>
                </a:lnTo>
                <a:lnTo>
                  <a:pt x="20015" y="11112"/>
                </a:lnTo>
                <a:lnTo>
                  <a:pt x="20459" y="11087"/>
                </a:lnTo>
                <a:lnTo>
                  <a:pt x="20845" y="10579"/>
                </a:lnTo>
                <a:close/>
              </a:path>
              <a:path w="21590" h="29844">
                <a:moveTo>
                  <a:pt x="9588" y="0"/>
                </a:moveTo>
                <a:lnTo>
                  <a:pt x="5702" y="622"/>
                </a:lnTo>
                <a:lnTo>
                  <a:pt x="4889" y="736"/>
                </a:lnTo>
                <a:lnTo>
                  <a:pt x="4076" y="952"/>
                </a:lnTo>
                <a:lnTo>
                  <a:pt x="3390" y="1384"/>
                </a:lnTo>
                <a:lnTo>
                  <a:pt x="2133" y="2222"/>
                </a:lnTo>
                <a:lnTo>
                  <a:pt x="1435" y="3670"/>
                </a:lnTo>
                <a:lnTo>
                  <a:pt x="0" y="6959"/>
                </a:lnTo>
                <a:lnTo>
                  <a:pt x="634" y="11214"/>
                </a:lnTo>
                <a:lnTo>
                  <a:pt x="5257" y="10579"/>
                </a:lnTo>
                <a:lnTo>
                  <a:pt x="20845" y="10579"/>
                </a:lnTo>
                <a:lnTo>
                  <a:pt x="21031" y="10312"/>
                </a:lnTo>
                <a:lnTo>
                  <a:pt x="20764" y="9715"/>
                </a:lnTo>
                <a:lnTo>
                  <a:pt x="18186" y="5524"/>
                </a:lnTo>
                <a:lnTo>
                  <a:pt x="13754" y="1308"/>
                </a:lnTo>
                <a:lnTo>
                  <a:pt x="9588" y="0"/>
                </a:lnTo>
                <a:close/>
              </a:path>
            </a:pathLst>
          </a:custGeom>
          <a:solidFill>
            <a:srgbClr val="B4D0D3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8933" y="990928"/>
            <a:ext cx="2010760" cy="23648"/>
          </a:xfrm>
          <a:custGeom>
            <a:avLst/>
            <a:gdLst/>
            <a:ahLst/>
            <a:cxnLst/>
            <a:rect l="l" t="t" r="r" b="b"/>
            <a:pathLst>
              <a:path w="1943735" h="22859">
                <a:moveTo>
                  <a:pt x="0" y="22847"/>
                </a:moveTo>
                <a:lnTo>
                  <a:pt x="1943449" y="22847"/>
                </a:lnTo>
                <a:lnTo>
                  <a:pt x="1943449" y="0"/>
                </a:lnTo>
                <a:lnTo>
                  <a:pt x="0" y="0"/>
                </a:lnTo>
                <a:lnTo>
                  <a:pt x="0" y="22847"/>
                </a:lnTo>
                <a:close/>
              </a:path>
            </a:pathLst>
          </a:custGeom>
          <a:solidFill>
            <a:srgbClr val="95B9BD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39397" y="990928"/>
            <a:ext cx="593834" cy="23648"/>
          </a:xfrm>
          <a:custGeom>
            <a:avLst/>
            <a:gdLst/>
            <a:ahLst/>
            <a:cxnLst/>
            <a:rect l="l" t="t" r="r" b="b"/>
            <a:pathLst>
              <a:path w="574039" h="22859">
                <a:moveTo>
                  <a:pt x="0" y="22847"/>
                </a:moveTo>
                <a:lnTo>
                  <a:pt x="573709" y="22847"/>
                </a:lnTo>
                <a:lnTo>
                  <a:pt x="573709" y="0"/>
                </a:lnTo>
                <a:lnTo>
                  <a:pt x="0" y="0"/>
                </a:lnTo>
                <a:lnTo>
                  <a:pt x="0" y="22847"/>
                </a:lnTo>
                <a:close/>
              </a:path>
            </a:pathLst>
          </a:custGeom>
          <a:solidFill>
            <a:srgbClr val="95B9BD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2890" y="383352"/>
            <a:ext cx="2167101" cy="631278"/>
          </a:xfrm>
          <a:custGeom>
            <a:avLst/>
            <a:gdLst/>
            <a:ahLst/>
            <a:cxnLst/>
            <a:rect l="l" t="t" r="r" b="b"/>
            <a:pathLst>
              <a:path w="2094864" h="610235">
                <a:moveTo>
                  <a:pt x="0" y="0"/>
                </a:moveTo>
                <a:lnTo>
                  <a:pt x="2094522" y="0"/>
                </a:lnTo>
                <a:lnTo>
                  <a:pt x="2094522" y="610171"/>
                </a:lnTo>
                <a:lnTo>
                  <a:pt x="0" y="610171"/>
                </a:lnTo>
                <a:lnTo>
                  <a:pt x="0" y="0"/>
                </a:lnTo>
                <a:close/>
              </a:path>
            </a:pathLst>
          </a:custGeom>
          <a:solidFill>
            <a:srgbClr val="95B9BD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9140" y="359703"/>
            <a:ext cx="593834" cy="631278"/>
          </a:xfrm>
          <a:custGeom>
            <a:avLst/>
            <a:gdLst/>
            <a:ahLst/>
            <a:cxnLst/>
            <a:rect l="l" t="t" r="r" b="b"/>
            <a:pathLst>
              <a:path w="574040" h="610235">
                <a:moveTo>
                  <a:pt x="0" y="610184"/>
                </a:moveTo>
                <a:lnTo>
                  <a:pt x="573717" y="610184"/>
                </a:lnTo>
                <a:lnTo>
                  <a:pt x="573717" y="0"/>
                </a:lnTo>
                <a:lnTo>
                  <a:pt x="0" y="0"/>
                </a:lnTo>
                <a:lnTo>
                  <a:pt x="0" y="6101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92640" y="359703"/>
            <a:ext cx="4177205" cy="631278"/>
          </a:xfrm>
          <a:custGeom>
            <a:avLst/>
            <a:gdLst/>
            <a:ahLst/>
            <a:cxnLst/>
            <a:rect l="l" t="t" r="r" b="b"/>
            <a:pathLst>
              <a:path w="4037965" h="610235">
                <a:moveTo>
                  <a:pt x="0" y="0"/>
                </a:moveTo>
                <a:lnTo>
                  <a:pt x="4037959" y="0"/>
                </a:lnTo>
                <a:lnTo>
                  <a:pt x="4037959" y="610184"/>
                </a:lnTo>
                <a:lnTo>
                  <a:pt x="0" y="6101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69504" y="6131629"/>
            <a:ext cx="1451119" cy="537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52048" y="5057417"/>
            <a:ext cx="1451119" cy="537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46272" y="654886"/>
            <a:ext cx="109990" cy="1206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31428" y="795212"/>
            <a:ext cx="335017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265" y="0"/>
                </a:lnTo>
              </a:path>
            </a:pathLst>
          </a:custGeom>
          <a:ln w="39471">
            <a:solidFill>
              <a:srgbClr val="171A1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12712" y="761961"/>
            <a:ext cx="61091" cy="13138"/>
          </a:xfrm>
          <a:custGeom>
            <a:avLst/>
            <a:gdLst/>
            <a:ahLst/>
            <a:cxnLst/>
            <a:rect l="l" t="t" r="r" b="b"/>
            <a:pathLst>
              <a:path w="59055" h="12700">
                <a:moveTo>
                  <a:pt x="0" y="12407"/>
                </a:moveTo>
                <a:lnTo>
                  <a:pt x="59042" y="12407"/>
                </a:lnTo>
                <a:lnTo>
                  <a:pt x="59042" y="0"/>
                </a:lnTo>
                <a:lnTo>
                  <a:pt x="0" y="0"/>
                </a:lnTo>
                <a:lnTo>
                  <a:pt x="0" y="12407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31428" y="818493"/>
            <a:ext cx="323193" cy="0"/>
          </a:xfrm>
          <a:custGeom>
            <a:avLst/>
            <a:gdLst/>
            <a:ahLst/>
            <a:cxnLst/>
            <a:rect l="l" t="t" r="r" b="b"/>
            <a:pathLst>
              <a:path w="312419">
                <a:moveTo>
                  <a:pt x="0" y="0"/>
                </a:moveTo>
                <a:lnTo>
                  <a:pt x="311848" y="0"/>
                </a:lnTo>
              </a:path>
            </a:pathLst>
          </a:custGeom>
          <a:ln w="5689">
            <a:solidFill>
              <a:srgbClr val="BDBF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36774" y="579738"/>
            <a:ext cx="468458" cy="281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06524" y="541756"/>
            <a:ext cx="940019" cy="220717"/>
          </a:xfrm>
          <a:custGeom>
            <a:avLst/>
            <a:gdLst/>
            <a:ahLst/>
            <a:cxnLst/>
            <a:rect l="l" t="t" r="r" b="b"/>
            <a:pathLst>
              <a:path w="908685" h="213359">
                <a:moveTo>
                  <a:pt x="0" y="0"/>
                </a:moveTo>
                <a:lnTo>
                  <a:pt x="908423" y="0"/>
                </a:lnTo>
                <a:lnTo>
                  <a:pt x="908423" y="212864"/>
                </a:lnTo>
                <a:lnTo>
                  <a:pt x="0" y="212864"/>
                </a:lnTo>
                <a:lnTo>
                  <a:pt x="0" y="0"/>
                </a:lnTo>
                <a:close/>
              </a:path>
            </a:pathLst>
          </a:custGeom>
          <a:solidFill>
            <a:srgbClr val="E9EFEF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67676" y="779670"/>
            <a:ext cx="436836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2055" y="0"/>
                </a:lnTo>
              </a:path>
            </a:pathLst>
          </a:custGeom>
          <a:ln w="18254">
            <a:solidFill>
              <a:srgbClr val="2B2E3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62655" y="761961"/>
            <a:ext cx="0" cy="35472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0"/>
                </a:moveTo>
                <a:lnTo>
                  <a:pt x="0" y="34239"/>
                </a:lnTo>
              </a:path>
            </a:pathLst>
          </a:custGeom>
          <a:ln w="18254">
            <a:solidFill>
              <a:srgbClr val="2B2E3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52824" y="761961"/>
            <a:ext cx="0" cy="53864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79"/>
                </a:lnTo>
              </a:path>
            </a:pathLst>
          </a:custGeom>
          <a:ln w="41647">
            <a:solidFill>
              <a:srgbClr val="171A1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95789" y="761961"/>
            <a:ext cx="0" cy="53864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79"/>
                </a:lnTo>
              </a:path>
            </a:pathLst>
          </a:custGeom>
          <a:ln w="45803">
            <a:solidFill>
              <a:srgbClr val="171A1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33673" y="818486"/>
            <a:ext cx="34159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868" y="0"/>
                </a:lnTo>
              </a:path>
            </a:pathLst>
          </a:custGeom>
          <a:ln w="5676">
            <a:solidFill>
              <a:srgbClr val="BDBF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69954" y="818486"/>
            <a:ext cx="49924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7876" y="0"/>
                </a:lnTo>
              </a:path>
            </a:pathLst>
          </a:custGeom>
          <a:ln w="5676">
            <a:solidFill>
              <a:srgbClr val="BDBF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79067" y="775533"/>
            <a:ext cx="86053" cy="86053"/>
          </a:xfrm>
          <a:custGeom>
            <a:avLst/>
            <a:gdLst/>
            <a:ahLst/>
            <a:cxnLst/>
            <a:rect l="l" t="t" r="r" b="b"/>
            <a:pathLst>
              <a:path w="83184" h="83184">
                <a:moveTo>
                  <a:pt x="41536" y="0"/>
                </a:moveTo>
                <a:lnTo>
                  <a:pt x="25375" y="3263"/>
                </a:lnTo>
                <a:lnTo>
                  <a:pt x="12171" y="12165"/>
                </a:lnTo>
                <a:lnTo>
                  <a:pt x="3266" y="25369"/>
                </a:lnTo>
                <a:lnTo>
                  <a:pt x="0" y="41541"/>
                </a:lnTo>
                <a:lnTo>
                  <a:pt x="3266" y="57706"/>
                </a:lnTo>
                <a:lnTo>
                  <a:pt x="12171" y="70907"/>
                </a:lnTo>
                <a:lnTo>
                  <a:pt x="25375" y="79807"/>
                </a:lnTo>
                <a:lnTo>
                  <a:pt x="41536" y="83070"/>
                </a:lnTo>
                <a:lnTo>
                  <a:pt x="57706" y="79807"/>
                </a:lnTo>
                <a:lnTo>
                  <a:pt x="70914" y="70907"/>
                </a:lnTo>
                <a:lnTo>
                  <a:pt x="79821" y="57706"/>
                </a:lnTo>
                <a:lnTo>
                  <a:pt x="83088" y="41541"/>
                </a:lnTo>
                <a:lnTo>
                  <a:pt x="79821" y="25369"/>
                </a:lnTo>
                <a:lnTo>
                  <a:pt x="70914" y="12165"/>
                </a:lnTo>
                <a:lnTo>
                  <a:pt x="57706" y="3263"/>
                </a:lnTo>
                <a:lnTo>
                  <a:pt x="41536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92857" y="789327"/>
            <a:ext cx="58464" cy="58464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05" y="0"/>
                </a:moveTo>
                <a:lnTo>
                  <a:pt x="17232" y="2215"/>
                </a:lnTo>
                <a:lnTo>
                  <a:pt x="8266" y="8259"/>
                </a:lnTo>
                <a:lnTo>
                  <a:pt x="2218" y="17225"/>
                </a:lnTo>
                <a:lnTo>
                  <a:pt x="0" y="28206"/>
                </a:lnTo>
                <a:lnTo>
                  <a:pt x="2218" y="39182"/>
                </a:lnTo>
                <a:lnTo>
                  <a:pt x="8266" y="48148"/>
                </a:lnTo>
                <a:lnTo>
                  <a:pt x="17232" y="54195"/>
                </a:lnTo>
                <a:lnTo>
                  <a:pt x="28205" y="56413"/>
                </a:lnTo>
                <a:lnTo>
                  <a:pt x="39189" y="54195"/>
                </a:lnTo>
                <a:lnTo>
                  <a:pt x="48159" y="48148"/>
                </a:lnTo>
                <a:lnTo>
                  <a:pt x="54208" y="39182"/>
                </a:lnTo>
                <a:lnTo>
                  <a:pt x="56426" y="28206"/>
                </a:lnTo>
                <a:lnTo>
                  <a:pt x="54208" y="17225"/>
                </a:lnTo>
                <a:lnTo>
                  <a:pt x="48159" y="8259"/>
                </a:lnTo>
                <a:lnTo>
                  <a:pt x="39189" y="2215"/>
                </a:lnTo>
                <a:lnTo>
                  <a:pt x="28205" y="0"/>
                </a:lnTo>
                <a:close/>
              </a:path>
            </a:pathLst>
          </a:custGeom>
          <a:solidFill>
            <a:srgbClr val="C5C6C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98673" y="795120"/>
            <a:ext cx="47297" cy="47297"/>
          </a:xfrm>
          <a:custGeom>
            <a:avLst/>
            <a:gdLst/>
            <a:ahLst/>
            <a:cxnLst/>
            <a:rect l="l" t="t" r="r" b="b"/>
            <a:pathLst>
              <a:path w="45719" h="45719">
                <a:moveTo>
                  <a:pt x="22583" y="0"/>
                </a:moveTo>
                <a:lnTo>
                  <a:pt x="13792" y="1776"/>
                </a:lnTo>
                <a:lnTo>
                  <a:pt x="6613" y="6621"/>
                </a:lnTo>
                <a:lnTo>
                  <a:pt x="1774" y="13807"/>
                </a:lnTo>
                <a:lnTo>
                  <a:pt x="0" y="22605"/>
                </a:lnTo>
                <a:lnTo>
                  <a:pt x="1774" y="31395"/>
                </a:lnTo>
                <a:lnTo>
                  <a:pt x="6613" y="38573"/>
                </a:lnTo>
                <a:lnTo>
                  <a:pt x="13792" y="43412"/>
                </a:lnTo>
                <a:lnTo>
                  <a:pt x="22583" y="45186"/>
                </a:lnTo>
                <a:lnTo>
                  <a:pt x="31380" y="43412"/>
                </a:lnTo>
                <a:lnTo>
                  <a:pt x="38564" y="38573"/>
                </a:lnTo>
                <a:lnTo>
                  <a:pt x="43407" y="31395"/>
                </a:lnTo>
                <a:lnTo>
                  <a:pt x="45184" y="22605"/>
                </a:lnTo>
                <a:lnTo>
                  <a:pt x="43407" y="13807"/>
                </a:lnTo>
                <a:lnTo>
                  <a:pt x="38564" y="6621"/>
                </a:lnTo>
                <a:lnTo>
                  <a:pt x="31380" y="1776"/>
                </a:lnTo>
                <a:lnTo>
                  <a:pt x="22583" y="0"/>
                </a:lnTo>
                <a:close/>
              </a:path>
            </a:pathLst>
          </a:custGeom>
          <a:solidFill>
            <a:srgbClr val="33333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04610" y="801269"/>
            <a:ext cx="34816" cy="34816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25848" y="0"/>
                </a:moveTo>
                <a:lnTo>
                  <a:pt x="7452" y="0"/>
                </a:lnTo>
                <a:lnTo>
                  <a:pt x="0" y="7454"/>
                </a:lnTo>
                <a:lnTo>
                  <a:pt x="0" y="25857"/>
                </a:lnTo>
                <a:lnTo>
                  <a:pt x="7452" y="33312"/>
                </a:lnTo>
                <a:lnTo>
                  <a:pt x="25848" y="33312"/>
                </a:lnTo>
                <a:lnTo>
                  <a:pt x="33307" y="25857"/>
                </a:lnTo>
                <a:lnTo>
                  <a:pt x="33307" y="7454"/>
                </a:lnTo>
                <a:lnTo>
                  <a:pt x="25848" y="0"/>
                </a:lnTo>
                <a:close/>
              </a:path>
            </a:pathLst>
          </a:custGeom>
          <a:solidFill>
            <a:srgbClr val="C5C6C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14172" y="810834"/>
            <a:ext cx="15766" cy="15766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1502" y="0"/>
                </a:moveTo>
                <a:lnTo>
                  <a:pt x="3315" y="0"/>
                </a:lnTo>
                <a:lnTo>
                  <a:pt x="0" y="3314"/>
                </a:lnTo>
                <a:lnTo>
                  <a:pt x="0" y="11493"/>
                </a:lnTo>
                <a:lnTo>
                  <a:pt x="3315" y="14808"/>
                </a:lnTo>
                <a:lnTo>
                  <a:pt x="11502" y="14808"/>
                </a:lnTo>
                <a:lnTo>
                  <a:pt x="14818" y="11493"/>
                </a:lnTo>
                <a:lnTo>
                  <a:pt x="14818" y="3314"/>
                </a:lnTo>
                <a:lnTo>
                  <a:pt x="11502" y="0"/>
                </a:lnTo>
                <a:close/>
              </a:path>
            </a:pathLst>
          </a:custGeom>
          <a:solidFill>
            <a:srgbClr val="858689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19525" y="804461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465" y="0"/>
                </a:moveTo>
                <a:lnTo>
                  <a:pt x="1003" y="0"/>
                </a:lnTo>
                <a:lnTo>
                  <a:pt x="0" y="1003"/>
                </a:lnTo>
                <a:lnTo>
                  <a:pt x="0" y="3467"/>
                </a:lnTo>
                <a:lnTo>
                  <a:pt x="1003" y="4483"/>
                </a:lnTo>
                <a:lnTo>
                  <a:pt x="3465" y="4483"/>
                </a:lnTo>
                <a:lnTo>
                  <a:pt x="4464" y="3467"/>
                </a:lnTo>
                <a:lnTo>
                  <a:pt x="4464" y="1003"/>
                </a:lnTo>
                <a:lnTo>
                  <a:pt x="3465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19525" y="828845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465" y="0"/>
                </a:moveTo>
                <a:lnTo>
                  <a:pt x="1003" y="0"/>
                </a:lnTo>
                <a:lnTo>
                  <a:pt x="0" y="1003"/>
                </a:lnTo>
                <a:lnTo>
                  <a:pt x="0" y="3479"/>
                </a:lnTo>
                <a:lnTo>
                  <a:pt x="1003" y="4470"/>
                </a:lnTo>
                <a:lnTo>
                  <a:pt x="3465" y="4470"/>
                </a:lnTo>
                <a:lnTo>
                  <a:pt x="4464" y="3479"/>
                </a:lnTo>
                <a:lnTo>
                  <a:pt x="4464" y="1003"/>
                </a:lnTo>
                <a:lnTo>
                  <a:pt x="3465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07340" y="816654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463" y="0"/>
                </a:moveTo>
                <a:lnTo>
                  <a:pt x="996" y="0"/>
                </a:lnTo>
                <a:lnTo>
                  <a:pt x="0" y="1003"/>
                </a:lnTo>
                <a:lnTo>
                  <a:pt x="0" y="3479"/>
                </a:lnTo>
                <a:lnTo>
                  <a:pt x="996" y="4470"/>
                </a:lnTo>
                <a:lnTo>
                  <a:pt x="3463" y="4470"/>
                </a:lnTo>
                <a:lnTo>
                  <a:pt x="4466" y="3479"/>
                </a:lnTo>
                <a:lnTo>
                  <a:pt x="4466" y="1003"/>
                </a:lnTo>
                <a:lnTo>
                  <a:pt x="3463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231726" y="816654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467" y="0"/>
                </a:moveTo>
                <a:lnTo>
                  <a:pt x="993" y="0"/>
                </a:lnTo>
                <a:lnTo>
                  <a:pt x="0" y="1003"/>
                </a:lnTo>
                <a:lnTo>
                  <a:pt x="0" y="3479"/>
                </a:lnTo>
                <a:lnTo>
                  <a:pt x="993" y="4470"/>
                </a:lnTo>
                <a:lnTo>
                  <a:pt x="3467" y="4470"/>
                </a:lnTo>
                <a:lnTo>
                  <a:pt x="4464" y="3479"/>
                </a:lnTo>
                <a:lnTo>
                  <a:pt x="4460" y="1003"/>
                </a:lnTo>
                <a:lnTo>
                  <a:pt x="3467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10680" y="807812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161" y="0"/>
                </a:moveTo>
                <a:lnTo>
                  <a:pt x="1750" y="0"/>
                </a:lnTo>
                <a:lnTo>
                  <a:pt x="0" y="1739"/>
                </a:lnTo>
                <a:lnTo>
                  <a:pt x="0" y="3162"/>
                </a:lnTo>
                <a:lnTo>
                  <a:pt x="1750" y="4902"/>
                </a:lnTo>
                <a:lnTo>
                  <a:pt x="3161" y="4902"/>
                </a:lnTo>
                <a:lnTo>
                  <a:pt x="4911" y="3162"/>
                </a:lnTo>
                <a:lnTo>
                  <a:pt x="4903" y="1739"/>
                </a:lnTo>
                <a:lnTo>
                  <a:pt x="3161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27930" y="825049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154" y="0"/>
                </a:moveTo>
                <a:lnTo>
                  <a:pt x="1742" y="0"/>
                </a:lnTo>
                <a:lnTo>
                  <a:pt x="2" y="1739"/>
                </a:lnTo>
                <a:lnTo>
                  <a:pt x="0" y="3162"/>
                </a:lnTo>
                <a:lnTo>
                  <a:pt x="1732" y="4902"/>
                </a:lnTo>
                <a:lnTo>
                  <a:pt x="3154" y="4902"/>
                </a:lnTo>
                <a:lnTo>
                  <a:pt x="4899" y="3162"/>
                </a:lnTo>
                <a:lnTo>
                  <a:pt x="4893" y="1739"/>
                </a:lnTo>
                <a:lnTo>
                  <a:pt x="3154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10680" y="825049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161" y="0"/>
                </a:moveTo>
                <a:lnTo>
                  <a:pt x="1750" y="0"/>
                </a:lnTo>
                <a:lnTo>
                  <a:pt x="12" y="1739"/>
                </a:lnTo>
                <a:lnTo>
                  <a:pt x="0" y="3162"/>
                </a:lnTo>
                <a:lnTo>
                  <a:pt x="1750" y="4902"/>
                </a:lnTo>
                <a:lnTo>
                  <a:pt x="3161" y="4902"/>
                </a:lnTo>
                <a:lnTo>
                  <a:pt x="4911" y="3162"/>
                </a:lnTo>
                <a:lnTo>
                  <a:pt x="4911" y="1739"/>
                </a:lnTo>
                <a:lnTo>
                  <a:pt x="3161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27930" y="807812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154" y="0"/>
                </a:moveTo>
                <a:lnTo>
                  <a:pt x="1742" y="0"/>
                </a:lnTo>
                <a:lnTo>
                  <a:pt x="0" y="1739"/>
                </a:lnTo>
                <a:lnTo>
                  <a:pt x="12" y="3162"/>
                </a:lnTo>
                <a:lnTo>
                  <a:pt x="864" y="4038"/>
                </a:lnTo>
                <a:lnTo>
                  <a:pt x="1742" y="4902"/>
                </a:lnTo>
                <a:lnTo>
                  <a:pt x="3154" y="4902"/>
                </a:lnTo>
                <a:lnTo>
                  <a:pt x="4899" y="3162"/>
                </a:lnTo>
                <a:lnTo>
                  <a:pt x="4899" y="1739"/>
                </a:lnTo>
                <a:lnTo>
                  <a:pt x="3154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74401" y="775533"/>
            <a:ext cx="86053" cy="86053"/>
          </a:xfrm>
          <a:custGeom>
            <a:avLst/>
            <a:gdLst/>
            <a:ahLst/>
            <a:cxnLst/>
            <a:rect l="l" t="t" r="r" b="b"/>
            <a:pathLst>
              <a:path w="83184" h="83184">
                <a:moveTo>
                  <a:pt x="41532" y="0"/>
                </a:moveTo>
                <a:lnTo>
                  <a:pt x="25370" y="3263"/>
                </a:lnTo>
                <a:lnTo>
                  <a:pt x="12168" y="12165"/>
                </a:lnTo>
                <a:lnTo>
                  <a:pt x="3265" y="25369"/>
                </a:lnTo>
                <a:lnTo>
                  <a:pt x="0" y="41541"/>
                </a:lnTo>
                <a:lnTo>
                  <a:pt x="3265" y="57706"/>
                </a:lnTo>
                <a:lnTo>
                  <a:pt x="12168" y="70907"/>
                </a:lnTo>
                <a:lnTo>
                  <a:pt x="25370" y="79807"/>
                </a:lnTo>
                <a:lnTo>
                  <a:pt x="41532" y="83070"/>
                </a:lnTo>
                <a:lnTo>
                  <a:pt x="57706" y="79807"/>
                </a:lnTo>
                <a:lnTo>
                  <a:pt x="70915" y="70907"/>
                </a:lnTo>
                <a:lnTo>
                  <a:pt x="79822" y="57706"/>
                </a:lnTo>
                <a:lnTo>
                  <a:pt x="83088" y="41541"/>
                </a:lnTo>
                <a:lnTo>
                  <a:pt x="79822" y="25369"/>
                </a:lnTo>
                <a:lnTo>
                  <a:pt x="70915" y="12165"/>
                </a:lnTo>
                <a:lnTo>
                  <a:pt x="57706" y="3263"/>
                </a:lnTo>
                <a:lnTo>
                  <a:pt x="41532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88191" y="789327"/>
            <a:ext cx="58464" cy="58464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01" y="0"/>
                </a:moveTo>
                <a:lnTo>
                  <a:pt x="17229" y="2215"/>
                </a:lnTo>
                <a:lnTo>
                  <a:pt x="8264" y="8259"/>
                </a:lnTo>
                <a:lnTo>
                  <a:pt x="2218" y="17225"/>
                </a:lnTo>
                <a:lnTo>
                  <a:pt x="0" y="28206"/>
                </a:lnTo>
                <a:lnTo>
                  <a:pt x="2218" y="39182"/>
                </a:lnTo>
                <a:lnTo>
                  <a:pt x="8264" y="48148"/>
                </a:lnTo>
                <a:lnTo>
                  <a:pt x="17229" y="54195"/>
                </a:lnTo>
                <a:lnTo>
                  <a:pt x="28201" y="56413"/>
                </a:lnTo>
                <a:lnTo>
                  <a:pt x="39186" y="54195"/>
                </a:lnTo>
                <a:lnTo>
                  <a:pt x="48156" y="48148"/>
                </a:lnTo>
                <a:lnTo>
                  <a:pt x="54204" y="39182"/>
                </a:lnTo>
                <a:lnTo>
                  <a:pt x="56422" y="28206"/>
                </a:lnTo>
                <a:lnTo>
                  <a:pt x="54204" y="17225"/>
                </a:lnTo>
                <a:lnTo>
                  <a:pt x="48156" y="8259"/>
                </a:lnTo>
                <a:lnTo>
                  <a:pt x="39186" y="2215"/>
                </a:lnTo>
                <a:lnTo>
                  <a:pt x="28201" y="0"/>
                </a:lnTo>
                <a:close/>
              </a:path>
            </a:pathLst>
          </a:custGeom>
          <a:solidFill>
            <a:srgbClr val="C5C6C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94004" y="795120"/>
            <a:ext cx="47297" cy="47297"/>
          </a:xfrm>
          <a:custGeom>
            <a:avLst/>
            <a:gdLst/>
            <a:ahLst/>
            <a:cxnLst/>
            <a:rect l="l" t="t" r="r" b="b"/>
            <a:pathLst>
              <a:path w="45719" h="45719">
                <a:moveTo>
                  <a:pt x="22581" y="0"/>
                </a:moveTo>
                <a:lnTo>
                  <a:pt x="13794" y="1776"/>
                </a:lnTo>
                <a:lnTo>
                  <a:pt x="6616" y="6621"/>
                </a:lnTo>
                <a:lnTo>
                  <a:pt x="1775" y="13807"/>
                </a:lnTo>
                <a:lnTo>
                  <a:pt x="0" y="22605"/>
                </a:lnTo>
                <a:lnTo>
                  <a:pt x="1775" y="31395"/>
                </a:lnTo>
                <a:lnTo>
                  <a:pt x="6616" y="38573"/>
                </a:lnTo>
                <a:lnTo>
                  <a:pt x="13794" y="43412"/>
                </a:lnTo>
                <a:lnTo>
                  <a:pt x="22581" y="45186"/>
                </a:lnTo>
                <a:lnTo>
                  <a:pt x="31380" y="43412"/>
                </a:lnTo>
                <a:lnTo>
                  <a:pt x="38564" y="38573"/>
                </a:lnTo>
                <a:lnTo>
                  <a:pt x="43407" y="31395"/>
                </a:lnTo>
                <a:lnTo>
                  <a:pt x="45182" y="22605"/>
                </a:lnTo>
                <a:lnTo>
                  <a:pt x="43407" y="13807"/>
                </a:lnTo>
                <a:lnTo>
                  <a:pt x="38564" y="6621"/>
                </a:lnTo>
                <a:lnTo>
                  <a:pt x="31380" y="1776"/>
                </a:lnTo>
                <a:lnTo>
                  <a:pt x="22581" y="0"/>
                </a:lnTo>
                <a:close/>
              </a:path>
            </a:pathLst>
          </a:custGeom>
          <a:solidFill>
            <a:srgbClr val="33333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99936" y="801269"/>
            <a:ext cx="34816" cy="34816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25855" y="0"/>
                </a:moveTo>
                <a:lnTo>
                  <a:pt x="7456" y="0"/>
                </a:lnTo>
                <a:lnTo>
                  <a:pt x="0" y="7454"/>
                </a:lnTo>
                <a:lnTo>
                  <a:pt x="0" y="25857"/>
                </a:lnTo>
                <a:lnTo>
                  <a:pt x="7456" y="33312"/>
                </a:lnTo>
                <a:lnTo>
                  <a:pt x="25855" y="33312"/>
                </a:lnTo>
                <a:lnTo>
                  <a:pt x="33310" y="25857"/>
                </a:lnTo>
                <a:lnTo>
                  <a:pt x="33310" y="7454"/>
                </a:lnTo>
                <a:lnTo>
                  <a:pt x="25855" y="0"/>
                </a:lnTo>
                <a:close/>
              </a:path>
            </a:pathLst>
          </a:custGeom>
          <a:solidFill>
            <a:srgbClr val="C5C6C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309511" y="810834"/>
            <a:ext cx="15766" cy="15766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1502" y="0"/>
                </a:moveTo>
                <a:lnTo>
                  <a:pt x="3312" y="0"/>
                </a:lnTo>
                <a:lnTo>
                  <a:pt x="0" y="3314"/>
                </a:lnTo>
                <a:lnTo>
                  <a:pt x="0" y="11493"/>
                </a:lnTo>
                <a:lnTo>
                  <a:pt x="3312" y="14808"/>
                </a:lnTo>
                <a:lnTo>
                  <a:pt x="11502" y="14808"/>
                </a:lnTo>
                <a:lnTo>
                  <a:pt x="14810" y="11493"/>
                </a:lnTo>
                <a:lnTo>
                  <a:pt x="14810" y="3314"/>
                </a:lnTo>
                <a:lnTo>
                  <a:pt x="11502" y="0"/>
                </a:lnTo>
                <a:close/>
              </a:path>
            </a:pathLst>
          </a:custGeom>
          <a:solidFill>
            <a:srgbClr val="858689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314862" y="804461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463" y="0"/>
                </a:moveTo>
                <a:lnTo>
                  <a:pt x="998" y="0"/>
                </a:lnTo>
                <a:lnTo>
                  <a:pt x="0" y="1003"/>
                </a:lnTo>
                <a:lnTo>
                  <a:pt x="0" y="3467"/>
                </a:lnTo>
                <a:lnTo>
                  <a:pt x="998" y="4483"/>
                </a:lnTo>
                <a:lnTo>
                  <a:pt x="3463" y="4483"/>
                </a:lnTo>
                <a:lnTo>
                  <a:pt x="4461" y="3467"/>
                </a:lnTo>
                <a:lnTo>
                  <a:pt x="4461" y="1003"/>
                </a:lnTo>
                <a:lnTo>
                  <a:pt x="3463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314862" y="828845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463" y="0"/>
                </a:moveTo>
                <a:lnTo>
                  <a:pt x="998" y="0"/>
                </a:lnTo>
                <a:lnTo>
                  <a:pt x="0" y="1003"/>
                </a:lnTo>
                <a:lnTo>
                  <a:pt x="0" y="3479"/>
                </a:lnTo>
                <a:lnTo>
                  <a:pt x="998" y="4470"/>
                </a:lnTo>
                <a:lnTo>
                  <a:pt x="3463" y="4470"/>
                </a:lnTo>
                <a:lnTo>
                  <a:pt x="4461" y="3479"/>
                </a:lnTo>
                <a:lnTo>
                  <a:pt x="4461" y="1003"/>
                </a:lnTo>
                <a:lnTo>
                  <a:pt x="3463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302675" y="816654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459" y="0"/>
                </a:moveTo>
                <a:lnTo>
                  <a:pt x="996" y="0"/>
                </a:lnTo>
                <a:lnTo>
                  <a:pt x="0" y="1003"/>
                </a:lnTo>
                <a:lnTo>
                  <a:pt x="0" y="3479"/>
                </a:lnTo>
                <a:lnTo>
                  <a:pt x="996" y="4470"/>
                </a:lnTo>
                <a:lnTo>
                  <a:pt x="3459" y="4470"/>
                </a:lnTo>
                <a:lnTo>
                  <a:pt x="4466" y="3479"/>
                </a:lnTo>
                <a:lnTo>
                  <a:pt x="4466" y="1003"/>
                </a:lnTo>
                <a:lnTo>
                  <a:pt x="3459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27051" y="816654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463" y="0"/>
                </a:moveTo>
                <a:lnTo>
                  <a:pt x="1000" y="0"/>
                </a:lnTo>
                <a:lnTo>
                  <a:pt x="0" y="1003"/>
                </a:lnTo>
                <a:lnTo>
                  <a:pt x="0" y="3479"/>
                </a:lnTo>
                <a:lnTo>
                  <a:pt x="1000" y="4470"/>
                </a:lnTo>
                <a:lnTo>
                  <a:pt x="3463" y="4470"/>
                </a:lnTo>
                <a:lnTo>
                  <a:pt x="4471" y="3479"/>
                </a:lnTo>
                <a:lnTo>
                  <a:pt x="4471" y="1003"/>
                </a:lnTo>
                <a:lnTo>
                  <a:pt x="3463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306014" y="807812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161" y="0"/>
                </a:moveTo>
                <a:lnTo>
                  <a:pt x="1750" y="0"/>
                </a:lnTo>
                <a:lnTo>
                  <a:pt x="0" y="1739"/>
                </a:lnTo>
                <a:lnTo>
                  <a:pt x="0" y="3162"/>
                </a:lnTo>
                <a:lnTo>
                  <a:pt x="1750" y="4902"/>
                </a:lnTo>
                <a:lnTo>
                  <a:pt x="3161" y="4902"/>
                </a:lnTo>
                <a:lnTo>
                  <a:pt x="4907" y="3162"/>
                </a:lnTo>
                <a:lnTo>
                  <a:pt x="4903" y="1739"/>
                </a:lnTo>
                <a:lnTo>
                  <a:pt x="3161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23268" y="825049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150" y="0"/>
                </a:moveTo>
                <a:lnTo>
                  <a:pt x="1732" y="0"/>
                </a:lnTo>
                <a:lnTo>
                  <a:pt x="2" y="1739"/>
                </a:lnTo>
                <a:lnTo>
                  <a:pt x="0" y="3162"/>
                </a:lnTo>
                <a:lnTo>
                  <a:pt x="1728" y="4902"/>
                </a:lnTo>
                <a:lnTo>
                  <a:pt x="3150" y="4902"/>
                </a:lnTo>
                <a:lnTo>
                  <a:pt x="4893" y="3162"/>
                </a:lnTo>
                <a:lnTo>
                  <a:pt x="4885" y="1739"/>
                </a:lnTo>
                <a:lnTo>
                  <a:pt x="3150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306014" y="825049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161" y="0"/>
                </a:moveTo>
                <a:lnTo>
                  <a:pt x="1750" y="0"/>
                </a:lnTo>
                <a:lnTo>
                  <a:pt x="12" y="1739"/>
                </a:lnTo>
                <a:lnTo>
                  <a:pt x="0" y="3162"/>
                </a:lnTo>
                <a:lnTo>
                  <a:pt x="1750" y="4902"/>
                </a:lnTo>
                <a:lnTo>
                  <a:pt x="3161" y="4902"/>
                </a:lnTo>
                <a:lnTo>
                  <a:pt x="4907" y="3162"/>
                </a:lnTo>
                <a:lnTo>
                  <a:pt x="4907" y="1739"/>
                </a:lnTo>
                <a:lnTo>
                  <a:pt x="3161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323264" y="807812"/>
            <a:ext cx="5255" cy="5255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154" y="0"/>
                </a:moveTo>
                <a:lnTo>
                  <a:pt x="1736" y="0"/>
                </a:lnTo>
                <a:lnTo>
                  <a:pt x="0" y="1739"/>
                </a:lnTo>
                <a:lnTo>
                  <a:pt x="16" y="3162"/>
                </a:lnTo>
                <a:lnTo>
                  <a:pt x="1736" y="4902"/>
                </a:lnTo>
                <a:lnTo>
                  <a:pt x="3154" y="4902"/>
                </a:lnTo>
                <a:lnTo>
                  <a:pt x="4897" y="3162"/>
                </a:lnTo>
                <a:lnTo>
                  <a:pt x="4897" y="1739"/>
                </a:lnTo>
                <a:lnTo>
                  <a:pt x="3154" y="0"/>
                </a:lnTo>
                <a:close/>
              </a:path>
            </a:pathLst>
          </a:custGeom>
          <a:solidFill>
            <a:srgbClr val="73737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66948" y="763603"/>
            <a:ext cx="205609" cy="67660"/>
          </a:xfrm>
          <a:custGeom>
            <a:avLst/>
            <a:gdLst/>
            <a:ahLst/>
            <a:cxnLst/>
            <a:rect l="l" t="t" r="r" b="b"/>
            <a:pathLst>
              <a:path w="198755" h="65404">
                <a:moveTo>
                  <a:pt x="53064" y="0"/>
                </a:moveTo>
                <a:lnTo>
                  <a:pt x="32405" y="4168"/>
                </a:lnTo>
                <a:lnTo>
                  <a:pt x="15538" y="15538"/>
                </a:lnTo>
                <a:lnTo>
                  <a:pt x="4168" y="32404"/>
                </a:lnTo>
                <a:lnTo>
                  <a:pt x="0" y="53060"/>
                </a:lnTo>
                <a:lnTo>
                  <a:pt x="3" y="57289"/>
                </a:lnTo>
                <a:lnTo>
                  <a:pt x="510" y="61404"/>
                </a:lnTo>
                <a:lnTo>
                  <a:pt x="1432" y="65303"/>
                </a:lnTo>
                <a:lnTo>
                  <a:pt x="8086" y="65303"/>
                </a:lnTo>
                <a:lnTo>
                  <a:pt x="7017" y="61379"/>
                </a:lnTo>
                <a:lnTo>
                  <a:pt x="6447" y="57289"/>
                </a:lnTo>
                <a:lnTo>
                  <a:pt x="6447" y="53060"/>
                </a:lnTo>
                <a:lnTo>
                  <a:pt x="10111" y="34910"/>
                </a:lnTo>
                <a:lnTo>
                  <a:pt x="20102" y="20091"/>
                </a:lnTo>
                <a:lnTo>
                  <a:pt x="34919" y="10101"/>
                </a:lnTo>
                <a:lnTo>
                  <a:pt x="53064" y="6438"/>
                </a:lnTo>
                <a:lnTo>
                  <a:pt x="77834" y="6438"/>
                </a:lnTo>
                <a:lnTo>
                  <a:pt x="67350" y="1946"/>
                </a:lnTo>
                <a:lnTo>
                  <a:pt x="53064" y="0"/>
                </a:lnTo>
                <a:close/>
              </a:path>
              <a:path w="198755" h="65404">
                <a:moveTo>
                  <a:pt x="169436" y="6438"/>
                </a:moveTo>
                <a:lnTo>
                  <a:pt x="145411" y="6438"/>
                </a:lnTo>
                <a:lnTo>
                  <a:pt x="163555" y="10101"/>
                </a:lnTo>
                <a:lnTo>
                  <a:pt x="178373" y="20091"/>
                </a:lnTo>
                <a:lnTo>
                  <a:pt x="188364" y="34910"/>
                </a:lnTo>
                <a:lnTo>
                  <a:pt x="192027" y="53060"/>
                </a:lnTo>
                <a:lnTo>
                  <a:pt x="192027" y="57289"/>
                </a:lnTo>
                <a:lnTo>
                  <a:pt x="191455" y="61404"/>
                </a:lnTo>
                <a:lnTo>
                  <a:pt x="190385" y="65303"/>
                </a:lnTo>
                <a:lnTo>
                  <a:pt x="197035" y="65303"/>
                </a:lnTo>
                <a:lnTo>
                  <a:pt x="197967" y="61379"/>
                </a:lnTo>
                <a:lnTo>
                  <a:pt x="198472" y="57289"/>
                </a:lnTo>
                <a:lnTo>
                  <a:pt x="198475" y="53060"/>
                </a:lnTo>
                <a:lnTo>
                  <a:pt x="194306" y="32404"/>
                </a:lnTo>
                <a:lnTo>
                  <a:pt x="182935" y="15538"/>
                </a:lnTo>
                <a:lnTo>
                  <a:pt x="169436" y="6438"/>
                </a:lnTo>
                <a:close/>
              </a:path>
              <a:path w="198755" h="65404">
                <a:moveTo>
                  <a:pt x="77834" y="6438"/>
                </a:moveTo>
                <a:lnTo>
                  <a:pt x="53064" y="6438"/>
                </a:lnTo>
                <a:lnTo>
                  <a:pt x="66605" y="8440"/>
                </a:lnTo>
                <a:lnTo>
                  <a:pt x="78575" y="14050"/>
                </a:lnTo>
                <a:lnTo>
                  <a:pt x="88389" y="22678"/>
                </a:lnTo>
                <a:lnTo>
                  <a:pt x="95460" y="33731"/>
                </a:lnTo>
                <a:lnTo>
                  <a:pt x="103013" y="33731"/>
                </a:lnTo>
                <a:lnTo>
                  <a:pt x="107361" y="26936"/>
                </a:lnTo>
                <a:lnTo>
                  <a:pt x="99233" y="26936"/>
                </a:lnTo>
                <a:lnTo>
                  <a:pt x="90960" y="15939"/>
                </a:lnTo>
                <a:lnTo>
                  <a:pt x="80157" y="7434"/>
                </a:lnTo>
                <a:lnTo>
                  <a:pt x="77834" y="6438"/>
                </a:lnTo>
                <a:close/>
              </a:path>
              <a:path w="198755" h="65404">
                <a:moveTo>
                  <a:pt x="145411" y="0"/>
                </a:moveTo>
                <a:lnTo>
                  <a:pt x="131123" y="1946"/>
                </a:lnTo>
                <a:lnTo>
                  <a:pt x="118314" y="7434"/>
                </a:lnTo>
                <a:lnTo>
                  <a:pt x="107509" y="15939"/>
                </a:lnTo>
                <a:lnTo>
                  <a:pt x="99233" y="26936"/>
                </a:lnTo>
                <a:lnTo>
                  <a:pt x="107361" y="26936"/>
                </a:lnTo>
                <a:lnTo>
                  <a:pt x="110086" y="22678"/>
                </a:lnTo>
                <a:lnTo>
                  <a:pt x="119899" y="14050"/>
                </a:lnTo>
                <a:lnTo>
                  <a:pt x="131868" y="8440"/>
                </a:lnTo>
                <a:lnTo>
                  <a:pt x="145411" y="6438"/>
                </a:lnTo>
                <a:lnTo>
                  <a:pt x="169436" y="6438"/>
                </a:lnTo>
                <a:lnTo>
                  <a:pt x="166068" y="4168"/>
                </a:lnTo>
                <a:lnTo>
                  <a:pt x="145411" y="0"/>
                </a:lnTo>
                <a:close/>
              </a:path>
            </a:pathLst>
          </a:custGeom>
          <a:solidFill>
            <a:srgbClr val="BBBBB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152379" y="761961"/>
            <a:ext cx="6569" cy="57807"/>
          </a:xfrm>
          <a:custGeom>
            <a:avLst/>
            <a:gdLst/>
            <a:ahLst/>
            <a:cxnLst/>
            <a:rect l="l" t="t" r="r" b="b"/>
            <a:pathLst>
              <a:path w="6350" h="55879">
                <a:moveTo>
                  <a:pt x="5774" y="55486"/>
                </a:moveTo>
                <a:lnTo>
                  <a:pt x="0" y="55486"/>
                </a:lnTo>
                <a:lnTo>
                  <a:pt x="0" y="0"/>
                </a:lnTo>
                <a:lnTo>
                  <a:pt x="5774" y="0"/>
                </a:lnTo>
                <a:lnTo>
                  <a:pt x="5774" y="55486"/>
                </a:lnTo>
                <a:close/>
              </a:path>
            </a:pathLst>
          </a:custGeom>
          <a:solidFill>
            <a:srgbClr val="AEAFB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46826" y="801335"/>
            <a:ext cx="5912" cy="22991"/>
          </a:xfrm>
          <a:custGeom>
            <a:avLst/>
            <a:gdLst/>
            <a:ahLst/>
            <a:cxnLst/>
            <a:rect l="l" t="t" r="r" b="b"/>
            <a:pathLst>
              <a:path w="5715" h="22225">
                <a:moveTo>
                  <a:pt x="0" y="21894"/>
                </a:moveTo>
                <a:lnTo>
                  <a:pt x="5368" y="21894"/>
                </a:lnTo>
                <a:lnTo>
                  <a:pt x="5368" y="0"/>
                </a:lnTo>
                <a:lnTo>
                  <a:pt x="0" y="0"/>
                </a:lnTo>
                <a:lnTo>
                  <a:pt x="0" y="21894"/>
                </a:lnTo>
                <a:close/>
              </a:path>
            </a:pathLst>
          </a:custGeom>
          <a:solidFill>
            <a:srgbClr val="DC2F0F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720044" y="761961"/>
            <a:ext cx="44012" cy="49924"/>
          </a:xfrm>
          <a:custGeom>
            <a:avLst/>
            <a:gdLst/>
            <a:ahLst/>
            <a:cxnLst/>
            <a:rect l="l" t="t" r="r" b="b"/>
            <a:pathLst>
              <a:path w="42544" h="48259">
                <a:moveTo>
                  <a:pt x="42125" y="0"/>
                </a:moveTo>
                <a:lnTo>
                  <a:pt x="0" y="0"/>
                </a:lnTo>
                <a:lnTo>
                  <a:pt x="21374" y="47637"/>
                </a:lnTo>
                <a:lnTo>
                  <a:pt x="36245" y="47637"/>
                </a:lnTo>
                <a:lnTo>
                  <a:pt x="42125" y="0"/>
                </a:lnTo>
                <a:close/>
              </a:path>
            </a:pathLst>
          </a:custGeom>
          <a:solidFill>
            <a:srgbClr val="171A18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745282" y="788341"/>
            <a:ext cx="9197" cy="52552"/>
          </a:xfrm>
          <a:custGeom>
            <a:avLst/>
            <a:gdLst/>
            <a:ahLst/>
            <a:cxnLst/>
            <a:rect l="l" t="t" r="r" b="b"/>
            <a:pathLst>
              <a:path w="8890" h="50800">
                <a:moveTo>
                  <a:pt x="8826" y="50444"/>
                </a:moveTo>
                <a:lnTo>
                  <a:pt x="0" y="50444"/>
                </a:lnTo>
                <a:lnTo>
                  <a:pt x="0" y="0"/>
                </a:lnTo>
                <a:lnTo>
                  <a:pt x="8826" y="0"/>
                </a:lnTo>
                <a:lnTo>
                  <a:pt x="8826" y="50444"/>
                </a:lnTo>
                <a:close/>
              </a:path>
            </a:pathLst>
          </a:custGeom>
          <a:solidFill>
            <a:srgbClr val="171A18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740670" y="840526"/>
            <a:ext cx="18393" cy="4598"/>
          </a:xfrm>
          <a:custGeom>
            <a:avLst/>
            <a:gdLst/>
            <a:ahLst/>
            <a:cxnLst/>
            <a:rect l="l" t="t" r="r" b="b"/>
            <a:pathLst>
              <a:path w="17780" h="4444">
                <a:moveTo>
                  <a:pt x="0" y="4013"/>
                </a:moveTo>
                <a:lnTo>
                  <a:pt x="17741" y="4013"/>
                </a:lnTo>
                <a:lnTo>
                  <a:pt x="17741" y="0"/>
                </a:lnTo>
                <a:lnTo>
                  <a:pt x="0" y="0"/>
                </a:lnTo>
                <a:lnTo>
                  <a:pt x="0" y="4013"/>
                </a:lnTo>
                <a:close/>
              </a:path>
            </a:pathLst>
          </a:custGeom>
          <a:solidFill>
            <a:srgbClr val="171A18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715078" y="761961"/>
            <a:ext cx="70288" cy="9853"/>
          </a:xfrm>
          <a:custGeom>
            <a:avLst/>
            <a:gdLst/>
            <a:ahLst/>
            <a:cxnLst/>
            <a:rect l="l" t="t" r="r" b="b"/>
            <a:pathLst>
              <a:path w="67944" h="9525">
                <a:moveTo>
                  <a:pt x="0" y="0"/>
                </a:moveTo>
                <a:lnTo>
                  <a:pt x="67856" y="0"/>
                </a:lnTo>
                <a:lnTo>
                  <a:pt x="67856" y="9258"/>
                </a:lnTo>
                <a:lnTo>
                  <a:pt x="0" y="9258"/>
                </a:lnTo>
                <a:lnTo>
                  <a:pt x="0" y="0"/>
                </a:lnTo>
                <a:close/>
              </a:path>
            </a:pathLst>
          </a:custGeom>
          <a:solidFill>
            <a:srgbClr val="171A18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650229" y="761961"/>
            <a:ext cx="24962" cy="11824"/>
          </a:xfrm>
          <a:custGeom>
            <a:avLst/>
            <a:gdLst/>
            <a:ahLst/>
            <a:cxnLst/>
            <a:rect l="l" t="t" r="r" b="b"/>
            <a:pathLst>
              <a:path w="24130" h="11429">
                <a:moveTo>
                  <a:pt x="0" y="11429"/>
                </a:moveTo>
                <a:lnTo>
                  <a:pt x="23634" y="11429"/>
                </a:lnTo>
                <a:lnTo>
                  <a:pt x="2363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171A18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720044" y="784571"/>
            <a:ext cx="49267" cy="11167"/>
          </a:xfrm>
          <a:custGeom>
            <a:avLst/>
            <a:gdLst/>
            <a:ahLst/>
            <a:cxnLst/>
            <a:rect l="l" t="t" r="r" b="b"/>
            <a:pathLst>
              <a:path w="47625" h="10795">
                <a:moveTo>
                  <a:pt x="0" y="10553"/>
                </a:moveTo>
                <a:lnTo>
                  <a:pt x="47117" y="10553"/>
                </a:lnTo>
                <a:lnTo>
                  <a:pt x="47117" y="0"/>
                </a:lnTo>
                <a:lnTo>
                  <a:pt x="0" y="0"/>
                </a:lnTo>
                <a:lnTo>
                  <a:pt x="0" y="10553"/>
                </a:lnTo>
                <a:close/>
              </a:path>
            </a:pathLst>
          </a:custGeom>
          <a:solidFill>
            <a:srgbClr val="171A18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742431" y="824720"/>
            <a:ext cx="15108" cy="8540"/>
          </a:xfrm>
          <a:custGeom>
            <a:avLst/>
            <a:gdLst/>
            <a:ahLst/>
            <a:cxnLst/>
            <a:rect l="l" t="t" r="r" b="b"/>
            <a:pathLst>
              <a:path w="14605" h="8254">
                <a:moveTo>
                  <a:pt x="0" y="7708"/>
                </a:moveTo>
                <a:lnTo>
                  <a:pt x="14338" y="7708"/>
                </a:lnTo>
                <a:lnTo>
                  <a:pt x="14338" y="0"/>
                </a:lnTo>
                <a:lnTo>
                  <a:pt x="0" y="0"/>
                </a:lnTo>
                <a:lnTo>
                  <a:pt x="0" y="7708"/>
                </a:lnTo>
                <a:close/>
              </a:path>
            </a:pathLst>
          </a:custGeom>
          <a:solidFill>
            <a:srgbClr val="171A18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664681" y="765942"/>
            <a:ext cx="82112" cy="66347"/>
          </a:xfrm>
          <a:custGeom>
            <a:avLst/>
            <a:gdLst/>
            <a:ahLst/>
            <a:cxnLst/>
            <a:rect l="l" t="t" r="r" b="b"/>
            <a:pathLst>
              <a:path w="79375" h="64134">
                <a:moveTo>
                  <a:pt x="2184" y="0"/>
                </a:moveTo>
                <a:lnTo>
                  <a:pt x="0" y="3759"/>
                </a:lnTo>
                <a:lnTo>
                  <a:pt x="76809" y="63982"/>
                </a:lnTo>
                <a:lnTo>
                  <a:pt x="79006" y="60197"/>
                </a:lnTo>
                <a:lnTo>
                  <a:pt x="2184" y="0"/>
                </a:lnTo>
                <a:close/>
              </a:path>
            </a:pathLst>
          </a:custGeom>
          <a:solidFill>
            <a:srgbClr val="171A18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237009" y="625694"/>
            <a:ext cx="11167" cy="3941"/>
          </a:xfrm>
          <a:custGeom>
            <a:avLst/>
            <a:gdLst/>
            <a:ahLst/>
            <a:cxnLst/>
            <a:rect l="l" t="t" r="r" b="b"/>
            <a:pathLst>
              <a:path w="10794" h="3809">
                <a:moveTo>
                  <a:pt x="0" y="0"/>
                </a:moveTo>
                <a:lnTo>
                  <a:pt x="10490" y="0"/>
                </a:lnTo>
                <a:lnTo>
                  <a:pt x="10490" y="3657"/>
                </a:lnTo>
                <a:lnTo>
                  <a:pt x="0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F0730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485872" y="761750"/>
            <a:ext cx="8540" cy="57807"/>
          </a:xfrm>
          <a:custGeom>
            <a:avLst/>
            <a:gdLst/>
            <a:ahLst/>
            <a:cxnLst/>
            <a:rect l="l" t="t" r="r" b="b"/>
            <a:pathLst>
              <a:path w="8255" h="55879">
                <a:moveTo>
                  <a:pt x="0" y="55270"/>
                </a:moveTo>
                <a:lnTo>
                  <a:pt x="8020" y="55270"/>
                </a:lnTo>
                <a:lnTo>
                  <a:pt x="8020" y="0"/>
                </a:lnTo>
                <a:lnTo>
                  <a:pt x="0" y="0"/>
                </a:lnTo>
                <a:lnTo>
                  <a:pt x="0" y="55270"/>
                </a:lnTo>
                <a:close/>
              </a:path>
            </a:pathLst>
          </a:custGeom>
          <a:solidFill>
            <a:srgbClr val="E8E7E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609541" y="761750"/>
            <a:ext cx="8540" cy="57807"/>
          </a:xfrm>
          <a:custGeom>
            <a:avLst/>
            <a:gdLst/>
            <a:ahLst/>
            <a:cxnLst/>
            <a:rect l="l" t="t" r="r" b="b"/>
            <a:pathLst>
              <a:path w="8255" h="55879">
                <a:moveTo>
                  <a:pt x="0" y="55270"/>
                </a:moveTo>
                <a:lnTo>
                  <a:pt x="8026" y="55270"/>
                </a:lnTo>
                <a:lnTo>
                  <a:pt x="8026" y="0"/>
                </a:lnTo>
                <a:lnTo>
                  <a:pt x="0" y="0"/>
                </a:lnTo>
                <a:lnTo>
                  <a:pt x="0" y="55270"/>
                </a:lnTo>
                <a:close/>
              </a:path>
            </a:pathLst>
          </a:custGeom>
          <a:solidFill>
            <a:srgbClr val="E8E7E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433380" y="820792"/>
            <a:ext cx="238452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449" y="0"/>
                </a:lnTo>
              </a:path>
            </a:pathLst>
          </a:custGeom>
          <a:ln w="7620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433380" y="781378"/>
            <a:ext cx="8540" cy="35472"/>
          </a:xfrm>
          <a:custGeom>
            <a:avLst/>
            <a:gdLst/>
            <a:ahLst/>
            <a:cxnLst/>
            <a:rect l="l" t="t" r="r" b="b"/>
            <a:pathLst>
              <a:path w="8255" h="34290">
                <a:moveTo>
                  <a:pt x="0" y="34289"/>
                </a:moveTo>
                <a:lnTo>
                  <a:pt x="8025" y="34289"/>
                </a:lnTo>
                <a:lnTo>
                  <a:pt x="8025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D7D6D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433380" y="776780"/>
            <a:ext cx="238452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449" y="0"/>
                </a:lnTo>
              </a:path>
            </a:pathLst>
          </a:custGeom>
          <a:ln w="8889">
            <a:solidFill>
              <a:srgbClr val="D7D6D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663485" y="780945"/>
            <a:ext cx="8540" cy="35472"/>
          </a:xfrm>
          <a:custGeom>
            <a:avLst/>
            <a:gdLst/>
            <a:ahLst/>
            <a:cxnLst/>
            <a:rect l="l" t="t" r="r" b="b"/>
            <a:pathLst>
              <a:path w="8255" h="34290">
                <a:moveTo>
                  <a:pt x="8013" y="0"/>
                </a:moveTo>
                <a:lnTo>
                  <a:pt x="0" y="0"/>
                </a:lnTo>
                <a:lnTo>
                  <a:pt x="0" y="34251"/>
                </a:lnTo>
                <a:lnTo>
                  <a:pt x="8013" y="34251"/>
                </a:lnTo>
                <a:lnTo>
                  <a:pt x="8013" y="0"/>
                </a:lnTo>
                <a:close/>
              </a:path>
            </a:pathLst>
          </a:custGeom>
          <a:solidFill>
            <a:srgbClr val="D7D6D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029876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012751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3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995631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3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978506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961381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38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944256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927137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910005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892886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875761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3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858636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841517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824398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807273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3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790154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3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773029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755904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3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738778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721653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3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704535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3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687409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670284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3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653158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636040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618921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601789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584670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567552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550427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3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533298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4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516179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499056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2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481931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4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464807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2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447684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2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430564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4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413434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396315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9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379192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362071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8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344948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8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327823" y="560465"/>
            <a:ext cx="0" cy="120868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230"/>
                </a:lnTo>
              </a:path>
            </a:pathLst>
          </a:custGeom>
          <a:ln w="6422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310699" y="560465"/>
            <a:ext cx="0" cy="120868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230"/>
                </a:lnTo>
              </a:path>
            </a:pathLst>
          </a:custGeom>
          <a:ln w="6422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293577" y="560465"/>
            <a:ext cx="0" cy="120868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230"/>
                </a:lnTo>
              </a:path>
            </a:pathLst>
          </a:custGeom>
          <a:ln w="6418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276450" y="560465"/>
            <a:ext cx="0" cy="120868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230"/>
                </a:lnTo>
              </a:path>
            </a:pathLst>
          </a:custGeom>
          <a:ln w="6419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259333" y="560465"/>
            <a:ext cx="0" cy="120868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230"/>
                </a:lnTo>
              </a:path>
            </a:pathLst>
          </a:custGeom>
          <a:ln w="6422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242205" y="560465"/>
            <a:ext cx="0" cy="120868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230"/>
                </a:lnTo>
              </a:path>
            </a:pathLst>
          </a:custGeom>
          <a:ln w="6422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225084" y="560465"/>
            <a:ext cx="0" cy="120868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230"/>
                </a:lnTo>
              </a:path>
            </a:pathLst>
          </a:custGeom>
          <a:ln w="6422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207959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4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190840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8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173716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156592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139467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14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122350" y="560464"/>
            <a:ext cx="0" cy="193128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32"/>
                </a:lnTo>
              </a:path>
            </a:pathLst>
          </a:custGeom>
          <a:ln w="6426">
            <a:solidFill>
              <a:srgbClr val="BFC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998949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60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2016067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60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2026552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2009434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6413" y="0"/>
                </a:moveTo>
                <a:lnTo>
                  <a:pt x="6413" y="8166"/>
                </a:lnTo>
                <a:lnTo>
                  <a:pt x="0" y="8166"/>
                </a:lnTo>
                <a:lnTo>
                  <a:pt x="0" y="0"/>
                </a:lnTo>
                <a:lnTo>
                  <a:pt x="6413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981830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60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992315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6413" y="0"/>
                </a:moveTo>
                <a:lnTo>
                  <a:pt x="6413" y="8166"/>
                </a:lnTo>
                <a:lnTo>
                  <a:pt x="0" y="8166"/>
                </a:lnTo>
                <a:lnTo>
                  <a:pt x="0" y="0"/>
                </a:lnTo>
                <a:lnTo>
                  <a:pt x="6413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964712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60" h="8254">
                <a:moveTo>
                  <a:pt x="10121" y="0"/>
                </a:moveTo>
                <a:lnTo>
                  <a:pt x="10121" y="8166"/>
                </a:lnTo>
                <a:lnTo>
                  <a:pt x="0" y="8166"/>
                </a:lnTo>
                <a:lnTo>
                  <a:pt x="0" y="0"/>
                </a:lnTo>
                <a:lnTo>
                  <a:pt x="10121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975183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947579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60" h="8254">
                <a:moveTo>
                  <a:pt x="10121" y="0"/>
                </a:moveTo>
                <a:lnTo>
                  <a:pt x="10121" y="8166"/>
                </a:lnTo>
                <a:lnTo>
                  <a:pt x="0" y="8166"/>
                </a:lnTo>
                <a:lnTo>
                  <a:pt x="0" y="0"/>
                </a:lnTo>
                <a:lnTo>
                  <a:pt x="10121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958051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6438" y="0"/>
                </a:moveTo>
                <a:lnTo>
                  <a:pt x="6438" y="8166"/>
                </a:lnTo>
                <a:lnTo>
                  <a:pt x="0" y="8166"/>
                </a:lnTo>
                <a:lnTo>
                  <a:pt x="0" y="0"/>
                </a:lnTo>
                <a:lnTo>
                  <a:pt x="6438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1930461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60" h="8254">
                <a:moveTo>
                  <a:pt x="10121" y="0"/>
                </a:moveTo>
                <a:lnTo>
                  <a:pt x="10121" y="8166"/>
                </a:lnTo>
                <a:lnTo>
                  <a:pt x="0" y="8166"/>
                </a:lnTo>
                <a:lnTo>
                  <a:pt x="0" y="0"/>
                </a:lnTo>
                <a:lnTo>
                  <a:pt x="10121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940932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913329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60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923814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1896210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1" y="0"/>
                </a:moveTo>
                <a:lnTo>
                  <a:pt x="10121" y="8166"/>
                </a:lnTo>
                <a:lnTo>
                  <a:pt x="0" y="8166"/>
                </a:lnTo>
                <a:lnTo>
                  <a:pt x="0" y="0"/>
                </a:lnTo>
                <a:lnTo>
                  <a:pt x="10121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906681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879078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889563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861959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872444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3" y="0"/>
                </a:moveTo>
                <a:lnTo>
                  <a:pt x="6413" y="8166"/>
                </a:lnTo>
                <a:lnTo>
                  <a:pt x="0" y="8166"/>
                </a:lnTo>
                <a:lnTo>
                  <a:pt x="0" y="0"/>
                </a:lnTo>
                <a:lnTo>
                  <a:pt x="6413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844841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1" y="0"/>
                </a:moveTo>
                <a:lnTo>
                  <a:pt x="10121" y="8166"/>
                </a:lnTo>
                <a:lnTo>
                  <a:pt x="0" y="8166"/>
                </a:lnTo>
                <a:lnTo>
                  <a:pt x="0" y="0"/>
                </a:lnTo>
                <a:lnTo>
                  <a:pt x="10121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855312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827722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1" y="0"/>
                </a:moveTo>
                <a:lnTo>
                  <a:pt x="10121" y="8166"/>
                </a:lnTo>
                <a:lnTo>
                  <a:pt x="0" y="8166"/>
                </a:lnTo>
                <a:lnTo>
                  <a:pt x="0" y="0"/>
                </a:lnTo>
                <a:lnTo>
                  <a:pt x="10121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838194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810590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821075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793472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803956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3" y="0"/>
                </a:moveTo>
                <a:lnTo>
                  <a:pt x="6413" y="8166"/>
                </a:lnTo>
                <a:lnTo>
                  <a:pt x="0" y="8166"/>
                </a:lnTo>
                <a:lnTo>
                  <a:pt x="0" y="0"/>
                </a:lnTo>
                <a:lnTo>
                  <a:pt x="6413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776353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786838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3" y="0"/>
                </a:moveTo>
                <a:lnTo>
                  <a:pt x="6413" y="8166"/>
                </a:lnTo>
                <a:lnTo>
                  <a:pt x="0" y="8166"/>
                </a:lnTo>
                <a:lnTo>
                  <a:pt x="0" y="0"/>
                </a:lnTo>
                <a:lnTo>
                  <a:pt x="6413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759221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769706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742102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752587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3" y="0"/>
                </a:moveTo>
                <a:lnTo>
                  <a:pt x="6413" y="8166"/>
                </a:lnTo>
                <a:lnTo>
                  <a:pt x="0" y="8166"/>
                </a:lnTo>
                <a:lnTo>
                  <a:pt x="0" y="0"/>
                </a:lnTo>
                <a:lnTo>
                  <a:pt x="6413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724970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735455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707852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718336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3" y="0"/>
                </a:moveTo>
                <a:lnTo>
                  <a:pt x="6413" y="8166"/>
                </a:lnTo>
                <a:lnTo>
                  <a:pt x="0" y="8166"/>
                </a:lnTo>
                <a:lnTo>
                  <a:pt x="0" y="0"/>
                </a:lnTo>
                <a:lnTo>
                  <a:pt x="6413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690733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701218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3" y="0"/>
                </a:moveTo>
                <a:lnTo>
                  <a:pt x="6413" y="8166"/>
                </a:lnTo>
                <a:lnTo>
                  <a:pt x="0" y="8166"/>
                </a:lnTo>
                <a:lnTo>
                  <a:pt x="0" y="0"/>
                </a:lnTo>
                <a:lnTo>
                  <a:pt x="6413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673601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684086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656482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666967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3" y="0"/>
                </a:moveTo>
                <a:lnTo>
                  <a:pt x="6413" y="8166"/>
                </a:lnTo>
                <a:lnTo>
                  <a:pt x="0" y="8166"/>
                </a:lnTo>
                <a:lnTo>
                  <a:pt x="0" y="0"/>
                </a:lnTo>
                <a:lnTo>
                  <a:pt x="6413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639364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1" y="0"/>
                </a:moveTo>
                <a:lnTo>
                  <a:pt x="10121" y="8166"/>
                </a:lnTo>
                <a:lnTo>
                  <a:pt x="0" y="8166"/>
                </a:lnTo>
                <a:lnTo>
                  <a:pt x="0" y="0"/>
                </a:lnTo>
                <a:lnTo>
                  <a:pt x="10121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649835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622245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1" y="0"/>
                </a:moveTo>
                <a:lnTo>
                  <a:pt x="10121" y="8166"/>
                </a:lnTo>
                <a:lnTo>
                  <a:pt x="0" y="8166"/>
                </a:lnTo>
                <a:lnTo>
                  <a:pt x="0" y="0"/>
                </a:lnTo>
                <a:lnTo>
                  <a:pt x="10121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632716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605113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615598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587994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1" y="0"/>
                </a:moveTo>
                <a:lnTo>
                  <a:pt x="10121" y="8166"/>
                </a:lnTo>
                <a:lnTo>
                  <a:pt x="0" y="8166"/>
                </a:lnTo>
                <a:lnTo>
                  <a:pt x="0" y="0"/>
                </a:lnTo>
                <a:lnTo>
                  <a:pt x="10121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598466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570876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1" y="0"/>
                </a:moveTo>
                <a:lnTo>
                  <a:pt x="10121" y="8166"/>
                </a:lnTo>
                <a:lnTo>
                  <a:pt x="0" y="8166"/>
                </a:lnTo>
                <a:lnTo>
                  <a:pt x="0" y="0"/>
                </a:lnTo>
                <a:lnTo>
                  <a:pt x="10121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581347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553744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564228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536616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43" y="0"/>
                </a:moveTo>
                <a:lnTo>
                  <a:pt x="10143" y="8166"/>
                </a:lnTo>
                <a:lnTo>
                  <a:pt x="0" y="8166"/>
                </a:lnTo>
                <a:lnTo>
                  <a:pt x="0" y="0"/>
                </a:lnTo>
                <a:lnTo>
                  <a:pt x="10143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547110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3" y="0"/>
                </a:moveTo>
                <a:lnTo>
                  <a:pt x="6413" y="8166"/>
                </a:lnTo>
                <a:lnTo>
                  <a:pt x="0" y="8166"/>
                </a:lnTo>
                <a:lnTo>
                  <a:pt x="0" y="0"/>
                </a:lnTo>
                <a:lnTo>
                  <a:pt x="6413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519504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6" y="0"/>
                </a:moveTo>
                <a:lnTo>
                  <a:pt x="10126" y="8166"/>
                </a:lnTo>
                <a:lnTo>
                  <a:pt x="0" y="8166"/>
                </a:lnTo>
                <a:lnTo>
                  <a:pt x="0" y="0"/>
                </a:lnTo>
                <a:lnTo>
                  <a:pt x="10126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529981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4" y="0"/>
                </a:moveTo>
                <a:lnTo>
                  <a:pt x="6414" y="8166"/>
                </a:lnTo>
                <a:lnTo>
                  <a:pt x="0" y="8166"/>
                </a:lnTo>
                <a:lnTo>
                  <a:pt x="0" y="0"/>
                </a:lnTo>
                <a:lnTo>
                  <a:pt x="6414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502377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9" y="0"/>
                </a:moveTo>
                <a:lnTo>
                  <a:pt x="10129" y="8166"/>
                </a:lnTo>
                <a:lnTo>
                  <a:pt x="0" y="8166"/>
                </a:lnTo>
                <a:lnTo>
                  <a:pt x="0" y="0"/>
                </a:lnTo>
                <a:lnTo>
                  <a:pt x="10129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512856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485249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495733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2" y="0"/>
                </a:moveTo>
                <a:lnTo>
                  <a:pt x="6422" y="8166"/>
                </a:lnTo>
                <a:lnTo>
                  <a:pt x="0" y="8166"/>
                </a:lnTo>
                <a:lnTo>
                  <a:pt x="0" y="0"/>
                </a:lnTo>
                <a:lnTo>
                  <a:pt x="6422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468129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478614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4" y="0"/>
                </a:moveTo>
                <a:lnTo>
                  <a:pt x="6414" y="8166"/>
                </a:lnTo>
                <a:lnTo>
                  <a:pt x="0" y="8166"/>
                </a:lnTo>
                <a:lnTo>
                  <a:pt x="0" y="0"/>
                </a:lnTo>
                <a:lnTo>
                  <a:pt x="6414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451007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9" y="0"/>
                </a:moveTo>
                <a:lnTo>
                  <a:pt x="10129" y="8166"/>
                </a:lnTo>
                <a:lnTo>
                  <a:pt x="0" y="8166"/>
                </a:lnTo>
                <a:lnTo>
                  <a:pt x="0" y="0"/>
                </a:lnTo>
                <a:lnTo>
                  <a:pt x="10129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461486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2" y="0"/>
                </a:moveTo>
                <a:lnTo>
                  <a:pt x="6422" y="8166"/>
                </a:lnTo>
                <a:lnTo>
                  <a:pt x="0" y="8166"/>
                </a:lnTo>
                <a:lnTo>
                  <a:pt x="0" y="0"/>
                </a:lnTo>
                <a:lnTo>
                  <a:pt x="6422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433882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0" y="0"/>
                </a:moveTo>
                <a:lnTo>
                  <a:pt x="10130" y="8166"/>
                </a:lnTo>
                <a:lnTo>
                  <a:pt x="0" y="8166"/>
                </a:lnTo>
                <a:lnTo>
                  <a:pt x="0" y="0"/>
                </a:lnTo>
                <a:lnTo>
                  <a:pt x="10130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444363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2" y="0"/>
                </a:moveTo>
                <a:lnTo>
                  <a:pt x="6422" y="8166"/>
                </a:lnTo>
                <a:lnTo>
                  <a:pt x="0" y="8166"/>
                </a:lnTo>
                <a:lnTo>
                  <a:pt x="0" y="0"/>
                </a:lnTo>
                <a:lnTo>
                  <a:pt x="6422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416758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8" y="0"/>
                </a:moveTo>
                <a:lnTo>
                  <a:pt x="10138" y="8166"/>
                </a:lnTo>
                <a:lnTo>
                  <a:pt x="0" y="8166"/>
                </a:lnTo>
                <a:lnTo>
                  <a:pt x="0" y="0"/>
                </a:lnTo>
                <a:lnTo>
                  <a:pt x="10138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427247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4" y="0"/>
                </a:moveTo>
                <a:lnTo>
                  <a:pt x="6414" y="8166"/>
                </a:lnTo>
                <a:lnTo>
                  <a:pt x="0" y="8166"/>
                </a:lnTo>
                <a:lnTo>
                  <a:pt x="0" y="0"/>
                </a:lnTo>
                <a:lnTo>
                  <a:pt x="6414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399636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5" y="0"/>
                </a:moveTo>
                <a:lnTo>
                  <a:pt x="10125" y="8166"/>
                </a:lnTo>
                <a:lnTo>
                  <a:pt x="0" y="8166"/>
                </a:lnTo>
                <a:lnTo>
                  <a:pt x="0" y="0"/>
                </a:lnTo>
                <a:lnTo>
                  <a:pt x="10125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410111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382516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9" y="0"/>
                </a:moveTo>
                <a:lnTo>
                  <a:pt x="10129" y="8166"/>
                </a:lnTo>
                <a:lnTo>
                  <a:pt x="0" y="8166"/>
                </a:lnTo>
                <a:lnTo>
                  <a:pt x="0" y="0"/>
                </a:lnTo>
                <a:lnTo>
                  <a:pt x="10129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392995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9" y="0"/>
                </a:moveTo>
                <a:lnTo>
                  <a:pt x="6419" y="8166"/>
                </a:lnTo>
                <a:lnTo>
                  <a:pt x="0" y="8166"/>
                </a:lnTo>
                <a:lnTo>
                  <a:pt x="0" y="0"/>
                </a:lnTo>
                <a:lnTo>
                  <a:pt x="6419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365392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6" y="0"/>
                </a:moveTo>
                <a:lnTo>
                  <a:pt x="10126" y="8166"/>
                </a:lnTo>
                <a:lnTo>
                  <a:pt x="0" y="8166"/>
                </a:lnTo>
                <a:lnTo>
                  <a:pt x="0" y="0"/>
                </a:lnTo>
                <a:lnTo>
                  <a:pt x="10126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375869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348268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358752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8" y="0"/>
                </a:moveTo>
                <a:lnTo>
                  <a:pt x="6418" y="8166"/>
                </a:lnTo>
                <a:lnTo>
                  <a:pt x="0" y="8166"/>
                </a:lnTo>
                <a:lnTo>
                  <a:pt x="0" y="0"/>
                </a:lnTo>
                <a:lnTo>
                  <a:pt x="6418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331146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3" y="0"/>
                </a:moveTo>
                <a:lnTo>
                  <a:pt x="10133" y="8166"/>
                </a:lnTo>
                <a:lnTo>
                  <a:pt x="0" y="8166"/>
                </a:lnTo>
                <a:lnTo>
                  <a:pt x="0" y="0"/>
                </a:lnTo>
                <a:lnTo>
                  <a:pt x="10133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341628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8" y="0"/>
                </a:moveTo>
                <a:lnTo>
                  <a:pt x="6418" y="8166"/>
                </a:lnTo>
                <a:lnTo>
                  <a:pt x="0" y="8166"/>
                </a:lnTo>
                <a:lnTo>
                  <a:pt x="0" y="0"/>
                </a:lnTo>
                <a:lnTo>
                  <a:pt x="6418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314022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0" y="0"/>
                </a:moveTo>
                <a:lnTo>
                  <a:pt x="10130" y="8166"/>
                </a:lnTo>
                <a:lnTo>
                  <a:pt x="0" y="8166"/>
                </a:lnTo>
                <a:lnTo>
                  <a:pt x="0" y="0"/>
                </a:lnTo>
                <a:lnTo>
                  <a:pt x="10130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324501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2" y="0"/>
                </a:moveTo>
                <a:lnTo>
                  <a:pt x="6422" y="8166"/>
                </a:lnTo>
                <a:lnTo>
                  <a:pt x="0" y="8166"/>
                </a:lnTo>
                <a:lnTo>
                  <a:pt x="0" y="0"/>
                </a:lnTo>
                <a:lnTo>
                  <a:pt x="6422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296897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0" y="0"/>
                </a:moveTo>
                <a:lnTo>
                  <a:pt x="10130" y="8166"/>
                </a:lnTo>
                <a:lnTo>
                  <a:pt x="0" y="8166"/>
                </a:lnTo>
                <a:lnTo>
                  <a:pt x="0" y="0"/>
                </a:lnTo>
                <a:lnTo>
                  <a:pt x="10130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307378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2" y="0"/>
                </a:moveTo>
                <a:lnTo>
                  <a:pt x="6422" y="8166"/>
                </a:lnTo>
                <a:lnTo>
                  <a:pt x="0" y="8166"/>
                </a:lnTo>
                <a:lnTo>
                  <a:pt x="0" y="0"/>
                </a:lnTo>
                <a:lnTo>
                  <a:pt x="6422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279771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7" y="0"/>
                </a:moveTo>
                <a:lnTo>
                  <a:pt x="10137" y="8166"/>
                </a:lnTo>
                <a:lnTo>
                  <a:pt x="0" y="8166"/>
                </a:lnTo>
                <a:lnTo>
                  <a:pt x="0" y="0"/>
                </a:lnTo>
                <a:lnTo>
                  <a:pt x="10137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290258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8" y="0"/>
                </a:moveTo>
                <a:lnTo>
                  <a:pt x="6418" y="8166"/>
                </a:lnTo>
                <a:lnTo>
                  <a:pt x="0" y="8166"/>
                </a:lnTo>
                <a:lnTo>
                  <a:pt x="0" y="0"/>
                </a:lnTo>
                <a:lnTo>
                  <a:pt x="6418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262655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5" y="0"/>
                </a:moveTo>
                <a:lnTo>
                  <a:pt x="10125" y="8166"/>
                </a:lnTo>
                <a:lnTo>
                  <a:pt x="0" y="8166"/>
                </a:lnTo>
                <a:lnTo>
                  <a:pt x="0" y="0"/>
                </a:lnTo>
                <a:lnTo>
                  <a:pt x="10125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273130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9" y="0"/>
                </a:moveTo>
                <a:lnTo>
                  <a:pt x="6419" y="8166"/>
                </a:lnTo>
                <a:lnTo>
                  <a:pt x="0" y="8166"/>
                </a:lnTo>
                <a:lnTo>
                  <a:pt x="0" y="0"/>
                </a:lnTo>
                <a:lnTo>
                  <a:pt x="6419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245527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4" y="0"/>
                </a:moveTo>
                <a:lnTo>
                  <a:pt x="10134" y="8166"/>
                </a:lnTo>
                <a:lnTo>
                  <a:pt x="0" y="8166"/>
                </a:lnTo>
                <a:lnTo>
                  <a:pt x="0" y="0"/>
                </a:lnTo>
                <a:lnTo>
                  <a:pt x="10134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256011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2" y="0"/>
                </a:moveTo>
                <a:lnTo>
                  <a:pt x="6422" y="8166"/>
                </a:lnTo>
                <a:lnTo>
                  <a:pt x="0" y="8166"/>
                </a:lnTo>
                <a:lnTo>
                  <a:pt x="0" y="0"/>
                </a:lnTo>
                <a:lnTo>
                  <a:pt x="6422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228407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6" y="0"/>
                </a:moveTo>
                <a:lnTo>
                  <a:pt x="10126" y="8166"/>
                </a:lnTo>
                <a:lnTo>
                  <a:pt x="0" y="8166"/>
                </a:lnTo>
                <a:lnTo>
                  <a:pt x="0" y="0"/>
                </a:lnTo>
                <a:lnTo>
                  <a:pt x="10126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238884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2" y="0"/>
                </a:moveTo>
                <a:lnTo>
                  <a:pt x="6422" y="8166"/>
                </a:lnTo>
                <a:lnTo>
                  <a:pt x="0" y="8166"/>
                </a:lnTo>
                <a:lnTo>
                  <a:pt x="0" y="0"/>
                </a:lnTo>
                <a:lnTo>
                  <a:pt x="6422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211283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0" y="0"/>
                </a:moveTo>
                <a:lnTo>
                  <a:pt x="10130" y="8166"/>
                </a:lnTo>
                <a:lnTo>
                  <a:pt x="0" y="8166"/>
                </a:lnTo>
                <a:lnTo>
                  <a:pt x="0" y="0"/>
                </a:lnTo>
                <a:lnTo>
                  <a:pt x="10130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221763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2" y="0"/>
                </a:moveTo>
                <a:lnTo>
                  <a:pt x="6422" y="8166"/>
                </a:lnTo>
                <a:lnTo>
                  <a:pt x="0" y="8166"/>
                </a:lnTo>
                <a:lnTo>
                  <a:pt x="0" y="0"/>
                </a:lnTo>
                <a:lnTo>
                  <a:pt x="6422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194161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6" y="0"/>
                </a:moveTo>
                <a:lnTo>
                  <a:pt x="10126" y="8166"/>
                </a:lnTo>
                <a:lnTo>
                  <a:pt x="0" y="8166"/>
                </a:lnTo>
                <a:lnTo>
                  <a:pt x="0" y="0"/>
                </a:lnTo>
                <a:lnTo>
                  <a:pt x="10126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204637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4" y="0"/>
                </a:moveTo>
                <a:lnTo>
                  <a:pt x="6424" y="8166"/>
                </a:lnTo>
                <a:lnTo>
                  <a:pt x="0" y="8166"/>
                </a:lnTo>
                <a:lnTo>
                  <a:pt x="0" y="0"/>
                </a:lnTo>
                <a:lnTo>
                  <a:pt x="6424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177040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0" y="0"/>
                </a:moveTo>
                <a:lnTo>
                  <a:pt x="10130" y="8166"/>
                </a:lnTo>
                <a:lnTo>
                  <a:pt x="0" y="8166"/>
                </a:lnTo>
                <a:lnTo>
                  <a:pt x="0" y="0"/>
                </a:lnTo>
                <a:lnTo>
                  <a:pt x="10130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187520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8" y="0"/>
                </a:moveTo>
                <a:lnTo>
                  <a:pt x="6418" y="8166"/>
                </a:lnTo>
                <a:lnTo>
                  <a:pt x="0" y="8166"/>
                </a:lnTo>
                <a:lnTo>
                  <a:pt x="0" y="0"/>
                </a:lnTo>
                <a:lnTo>
                  <a:pt x="6418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159916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6" y="0"/>
                </a:moveTo>
                <a:lnTo>
                  <a:pt x="10126" y="8166"/>
                </a:lnTo>
                <a:lnTo>
                  <a:pt x="0" y="8166"/>
                </a:lnTo>
                <a:lnTo>
                  <a:pt x="0" y="0"/>
                </a:lnTo>
                <a:lnTo>
                  <a:pt x="10126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170393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142786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33" y="0"/>
                </a:moveTo>
                <a:lnTo>
                  <a:pt x="10133" y="8166"/>
                </a:lnTo>
                <a:lnTo>
                  <a:pt x="0" y="8166"/>
                </a:lnTo>
                <a:lnTo>
                  <a:pt x="0" y="0"/>
                </a:lnTo>
                <a:lnTo>
                  <a:pt x="10133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153269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125674" y="552017"/>
            <a:ext cx="10510" cy="8540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10126" y="0"/>
                </a:moveTo>
                <a:lnTo>
                  <a:pt x="10126" y="8166"/>
                </a:lnTo>
                <a:lnTo>
                  <a:pt x="0" y="8166"/>
                </a:lnTo>
                <a:lnTo>
                  <a:pt x="0" y="0"/>
                </a:lnTo>
                <a:lnTo>
                  <a:pt x="10126" y="0"/>
                </a:lnTo>
                <a:close/>
              </a:path>
            </a:pathLst>
          </a:custGeom>
          <a:solidFill>
            <a:srgbClr val="BFC1C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136150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14" y="0"/>
                </a:moveTo>
                <a:lnTo>
                  <a:pt x="6414" y="8166"/>
                </a:lnTo>
                <a:lnTo>
                  <a:pt x="0" y="8166"/>
                </a:lnTo>
                <a:lnTo>
                  <a:pt x="0" y="0"/>
                </a:lnTo>
                <a:lnTo>
                  <a:pt x="6414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119026" y="552017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6426" y="0"/>
                </a:moveTo>
                <a:lnTo>
                  <a:pt x="6426" y="8166"/>
                </a:lnTo>
                <a:lnTo>
                  <a:pt x="0" y="8166"/>
                </a:lnTo>
                <a:lnTo>
                  <a:pt x="0" y="0"/>
                </a:lnTo>
                <a:lnTo>
                  <a:pt x="6426" y="0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110110" y="548350"/>
            <a:ext cx="6569" cy="6569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33" y="0"/>
                </a:moveTo>
                <a:lnTo>
                  <a:pt x="1363" y="0"/>
                </a:lnTo>
                <a:lnTo>
                  <a:pt x="0" y="1371"/>
                </a:lnTo>
                <a:lnTo>
                  <a:pt x="0" y="4737"/>
                </a:lnTo>
                <a:lnTo>
                  <a:pt x="1363" y="6108"/>
                </a:lnTo>
                <a:lnTo>
                  <a:pt x="4733" y="6108"/>
                </a:lnTo>
                <a:lnTo>
                  <a:pt x="6101" y="4737"/>
                </a:lnTo>
                <a:lnTo>
                  <a:pt x="6101" y="1371"/>
                </a:lnTo>
                <a:lnTo>
                  <a:pt x="4733" y="0"/>
                </a:lnTo>
                <a:close/>
              </a:path>
            </a:pathLst>
          </a:custGeom>
          <a:solidFill>
            <a:srgbClr val="1E1E1F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110110" y="749965"/>
            <a:ext cx="6569" cy="6569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33" y="0"/>
                </a:moveTo>
                <a:lnTo>
                  <a:pt x="1363" y="0"/>
                </a:lnTo>
                <a:lnTo>
                  <a:pt x="0" y="1371"/>
                </a:lnTo>
                <a:lnTo>
                  <a:pt x="0" y="4737"/>
                </a:lnTo>
                <a:lnTo>
                  <a:pt x="1363" y="6108"/>
                </a:lnTo>
                <a:lnTo>
                  <a:pt x="4733" y="6108"/>
                </a:lnTo>
                <a:lnTo>
                  <a:pt x="6101" y="4737"/>
                </a:lnTo>
                <a:lnTo>
                  <a:pt x="6101" y="1371"/>
                </a:lnTo>
                <a:lnTo>
                  <a:pt x="4733" y="0"/>
                </a:lnTo>
                <a:close/>
              </a:path>
            </a:pathLst>
          </a:custGeom>
          <a:solidFill>
            <a:srgbClr val="1E1E1F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2036668" y="548350"/>
            <a:ext cx="6569" cy="6569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37" y="0"/>
                </a:moveTo>
                <a:lnTo>
                  <a:pt x="1371" y="0"/>
                </a:lnTo>
                <a:lnTo>
                  <a:pt x="0" y="1371"/>
                </a:lnTo>
                <a:lnTo>
                  <a:pt x="0" y="4737"/>
                </a:lnTo>
                <a:lnTo>
                  <a:pt x="1371" y="6108"/>
                </a:lnTo>
                <a:lnTo>
                  <a:pt x="4737" y="6108"/>
                </a:lnTo>
                <a:lnTo>
                  <a:pt x="6108" y="4737"/>
                </a:lnTo>
                <a:lnTo>
                  <a:pt x="6108" y="1371"/>
                </a:lnTo>
                <a:lnTo>
                  <a:pt x="4737" y="0"/>
                </a:lnTo>
                <a:close/>
              </a:path>
            </a:pathLst>
          </a:custGeom>
          <a:solidFill>
            <a:srgbClr val="1E1E1F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2036668" y="749965"/>
            <a:ext cx="6569" cy="6569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37" y="0"/>
                </a:moveTo>
                <a:lnTo>
                  <a:pt x="1371" y="0"/>
                </a:lnTo>
                <a:lnTo>
                  <a:pt x="0" y="1371"/>
                </a:lnTo>
                <a:lnTo>
                  <a:pt x="0" y="4737"/>
                </a:lnTo>
                <a:lnTo>
                  <a:pt x="1371" y="6108"/>
                </a:lnTo>
                <a:lnTo>
                  <a:pt x="4737" y="6108"/>
                </a:lnTo>
                <a:lnTo>
                  <a:pt x="6108" y="4737"/>
                </a:lnTo>
                <a:lnTo>
                  <a:pt x="6108" y="1371"/>
                </a:lnTo>
                <a:lnTo>
                  <a:pt x="4737" y="0"/>
                </a:lnTo>
                <a:close/>
              </a:path>
            </a:pathLst>
          </a:custGeom>
          <a:solidFill>
            <a:srgbClr val="1E1E1F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2086869" y="579738"/>
            <a:ext cx="92622" cy="47953"/>
          </a:xfrm>
          <a:custGeom>
            <a:avLst/>
            <a:gdLst/>
            <a:ahLst/>
            <a:cxnLst/>
            <a:rect l="l" t="t" r="r" b="b"/>
            <a:pathLst>
              <a:path w="89535" h="46354">
                <a:moveTo>
                  <a:pt x="15252" y="0"/>
                </a:moveTo>
                <a:lnTo>
                  <a:pt x="0" y="0"/>
                </a:lnTo>
                <a:lnTo>
                  <a:pt x="0" y="6261"/>
                </a:lnTo>
                <a:lnTo>
                  <a:pt x="14147" y="6261"/>
                </a:lnTo>
                <a:lnTo>
                  <a:pt x="89128" y="46253"/>
                </a:lnTo>
                <a:lnTo>
                  <a:pt x="89128" y="39890"/>
                </a:lnTo>
                <a:lnTo>
                  <a:pt x="15252" y="0"/>
                </a:lnTo>
                <a:close/>
              </a:path>
            </a:pathLst>
          </a:custGeom>
          <a:solidFill>
            <a:srgbClr val="E9EFEF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2086869" y="629478"/>
            <a:ext cx="197726" cy="25619"/>
          </a:xfrm>
          <a:custGeom>
            <a:avLst/>
            <a:gdLst/>
            <a:ahLst/>
            <a:cxnLst/>
            <a:rect l="l" t="t" r="r" b="b"/>
            <a:pathLst>
              <a:path w="191135" h="24765">
                <a:moveTo>
                  <a:pt x="155625" y="0"/>
                </a:moveTo>
                <a:lnTo>
                  <a:pt x="0" y="0"/>
                </a:lnTo>
                <a:lnTo>
                  <a:pt x="0" y="6057"/>
                </a:lnTo>
                <a:lnTo>
                  <a:pt x="155625" y="6057"/>
                </a:lnTo>
                <a:lnTo>
                  <a:pt x="169100" y="7927"/>
                </a:lnTo>
                <a:lnTo>
                  <a:pt x="178604" y="12585"/>
                </a:lnTo>
                <a:lnTo>
                  <a:pt x="184820" y="18605"/>
                </a:lnTo>
                <a:lnTo>
                  <a:pt x="188429" y="24561"/>
                </a:lnTo>
                <a:lnTo>
                  <a:pt x="190563" y="24561"/>
                </a:lnTo>
                <a:lnTo>
                  <a:pt x="189458" y="20724"/>
                </a:lnTo>
                <a:lnTo>
                  <a:pt x="184705" y="12280"/>
                </a:lnTo>
                <a:lnTo>
                  <a:pt x="174147" y="3837"/>
                </a:lnTo>
                <a:lnTo>
                  <a:pt x="155625" y="0"/>
                </a:lnTo>
                <a:close/>
              </a:path>
            </a:pathLst>
          </a:custGeom>
          <a:solidFill>
            <a:srgbClr val="E9EFEF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2086869" y="654538"/>
            <a:ext cx="197726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563" y="0"/>
                </a:lnTo>
              </a:path>
            </a:pathLst>
          </a:custGeom>
          <a:ln w="3175">
            <a:solidFill>
              <a:srgbClr val="4E4F4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0362989" y="5458982"/>
            <a:ext cx="668721" cy="176705"/>
          </a:xfrm>
          <a:custGeom>
            <a:avLst/>
            <a:gdLst/>
            <a:ahLst/>
            <a:cxnLst/>
            <a:rect l="l" t="t" r="r" b="b"/>
            <a:pathLst>
              <a:path w="646429" h="170814">
                <a:moveTo>
                  <a:pt x="561606" y="0"/>
                </a:moveTo>
                <a:lnTo>
                  <a:pt x="84543" y="1117"/>
                </a:lnTo>
                <a:lnTo>
                  <a:pt x="24836" y="25948"/>
                </a:lnTo>
                <a:lnTo>
                  <a:pt x="0" y="85655"/>
                </a:lnTo>
                <a:lnTo>
                  <a:pt x="6671" y="118479"/>
                </a:lnTo>
                <a:lnTo>
                  <a:pt x="24836" y="145359"/>
                </a:lnTo>
                <a:lnTo>
                  <a:pt x="51718" y="163520"/>
                </a:lnTo>
                <a:lnTo>
                  <a:pt x="84543" y="170190"/>
                </a:lnTo>
                <a:lnTo>
                  <a:pt x="561606" y="169075"/>
                </a:lnTo>
                <a:lnTo>
                  <a:pt x="594429" y="162405"/>
                </a:lnTo>
                <a:lnTo>
                  <a:pt x="621307" y="144243"/>
                </a:lnTo>
                <a:lnTo>
                  <a:pt x="639468" y="117364"/>
                </a:lnTo>
                <a:lnTo>
                  <a:pt x="646137" y="84538"/>
                </a:lnTo>
                <a:lnTo>
                  <a:pt x="639468" y="51711"/>
                </a:lnTo>
                <a:lnTo>
                  <a:pt x="621307" y="24831"/>
                </a:lnTo>
                <a:lnTo>
                  <a:pt x="594429" y="6669"/>
                </a:lnTo>
                <a:lnTo>
                  <a:pt x="561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0362989" y="5458982"/>
            <a:ext cx="668721" cy="176705"/>
          </a:xfrm>
          <a:custGeom>
            <a:avLst/>
            <a:gdLst/>
            <a:ahLst/>
            <a:cxnLst/>
            <a:rect l="l" t="t" r="r" b="b"/>
            <a:pathLst>
              <a:path w="646429" h="170814">
                <a:moveTo>
                  <a:pt x="84543" y="1117"/>
                </a:moveTo>
                <a:lnTo>
                  <a:pt x="138418" y="1106"/>
                </a:lnTo>
                <a:lnTo>
                  <a:pt x="182613" y="1074"/>
                </a:lnTo>
                <a:lnTo>
                  <a:pt x="247127" y="961"/>
                </a:lnTo>
                <a:lnTo>
                  <a:pt x="288410" y="798"/>
                </a:lnTo>
                <a:lnTo>
                  <a:pt x="329362" y="509"/>
                </a:lnTo>
                <a:lnTo>
                  <a:pt x="342583" y="412"/>
                </a:lnTo>
                <a:lnTo>
                  <a:pt x="399022" y="156"/>
                </a:lnTo>
                <a:lnTo>
                  <a:pt x="463536" y="42"/>
                </a:lnTo>
                <a:lnTo>
                  <a:pt x="507732" y="11"/>
                </a:lnTo>
                <a:lnTo>
                  <a:pt x="561606" y="0"/>
                </a:lnTo>
                <a:lnTo>
                  <a:pt x="594429" y="6669"/>
                </a:lnTo>
                <a:lnTo>
                  <a:pt x="621307" y="24831"/>
                </a:lnTo>
                <a:lnTo>
                  <a:pt x="639468" y="51711"/>
                </a:lnTo>
                <a:lnTo>
                  <a:pt x="646137" y="84538"/>
                </a:lnTo>
                <a:lnTo>
                  <a:pt x="621307" y="144243"/>
                </a:lnTo>
                <a:lnTo>
                  <a:pt x="561606" y="169075"/>
                </a:lnTo>
                <a:lnTo>
                  <a:pt x="507732" y="169086"/>
                </a:lnTo>
                <a:lnTo>
                  <a:pt x="463536" y="169117"/>
                </a:lnTo>
                <a:lnTo>
                  <a:pt x="399022" y="169231"/>
                </a:lnTo>
                <a:lnTo>
                  <a:pt x="357739" y="169393"/>
                </a:lnTo>
                <a:lnTo>
                  <a:pt x="316787" y="169681"/>
                </a:lnTo>
                <a:lnTo>
                  <a:pt x="303567" y="169778"/>
                </a:lnTo>
                <a:lnTo>
                  <a:pt x="247127" y="170034"/>
                </a:lnTo>
                <a:lnTo>
                  <a:pt x="182613" y="170147"/>
                </a:lnTo>
                <a:lnTo>
                  <a:pt x="138418" y="170179"/>
                </a:lnTo>
                <a:lnTo>
                  <a:pt x="84543" y="170190"/>
                </a:lnTo>
                <a:lnTo>
                  <a:pt x="51718" y="163520"/>
                </a:lnTo>
                <a:lnTo>
                  <a:pt x="24836" y="145359"/>
                </a:lnTo>
                <a:lnTo>
                  <a:pt x="6671" y="118479"/>
                </a:lnTo>
                <a:lnTo>
                  <a:pt x="0" y="85655"/>
                </a:lnTo>
                <a:lnTo>
                  <a:pt x="6671" y="52828"/>
                </a:lnTo>
                <a:lnTo>
                  <a:pt x="24836" y="25948"/>
                </a:lnTo>
                <a:lnTo>
                  <a:pt x="51718" y="7787"/>
                </a:lnTo>
                <a:lnTo>
                  <a:pt x="84543" y="1117"/>
                </a:lnTo>
                <a:close/>
              </a:path>
            </a:pathLst>
          </a:custGeom>
          <a:ln w="7199">
            <a:solidFill>
              <a:srgbClr val="7EB2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0390395" y="5487977"/>
            <a:ext cx="118189" cy="118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0552885" y="5516853"/>
            <a:ext cx="425550" cy="672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8651288" y="359704"/>
            <a:ext cx="2937641" cy="901919"/>
          </a:xfrm>
          <a:custGeom>
            <a:avLst/>
            <a:gdLst/>
            <a:ahLst/>
            <a:cxnLst/>
            <a:rect l="l" t="t" r="r" b="b"/>
            <a:pathLst>
              <a:path w="2839720" h="871855">
                <a:moveTo>
                  <a:pt x="0" y="0"/>
                </a:moveTo>
                <a:lnTo>
                  <a:pt x="2839415" y="0"/>
                </a:lnTo>
                <a:lnTo>
                  <a:pt x="2839415" y="871728"/>
                </a:lnTo>
                <a:lnTo>
                  <a:pt x="0" y="8717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0782707" y="533873"/>
            <a:ext cx="462928" cy="1047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8767638" y="540061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78790" h="478790">
                <a:moveTo>
                  <a:pt x="239229" y="0"/>
                </a:moveTo>
                <a:lnTo>
                  <a:pt x="191018" y="4859"/>
                </a:lnTo>
                <a:lnTo>
                  <a:pt x="146112" y="18798"/>
                </a:lnTo>
                <a:lnTo>
                  <a:pt x="105476" y="40854"/>
                </a:lnTo>
                <a:lnTo>
                  <a:pt x="70070" y="70065"/>
                </a:lnTo>
                <a:lnTo>
                  <a:pt x="40858" y="105470"/>
                </a:lnTo>
                <a:lnTo>
                  <a:pt x="18800" y="146107"/>
                </a:lnTo>
                <a:lnTo>
                  <a:pt x="4860" y="191014"/>
                </a:lnTo>
                <a:lnTo>
                  <a:pt x="0" y="239229"/>
                </a:lnTo>
                <a:lnTo>
                  <a:pt x="4860" y="287445"/>
                </a:lnTo>
                <a:lnTo>
                  <a:pt x="18800" y="332352"/>
                </a:lnTo>
                <a:lnTo>
                  <a:pt x="40858" y="372989"/>
                </a:lnTo>
                <a:lnTo>
                  <a:pt x="70070" y="408393"/>
                </a:lnTo>
                <a:lnTo>
                  <a:pt x="105476" y="437605"/>
                </a:lnTo>
                <a:lnTo>
                  <a:pt x="146112" y="459661"/>
                </a:lnTo>
                <a:lnTo>
                  <a:pt x="191018" y="473599"/>
                </a:lnTo>
                <a:lnTo>
                  <a:pt x="239229" y="478459"/>
                </a:lnTo>
                <a:lnTo>
                  <a:pt x="287445" y="473599"/>
                </a:lnTo>
                <a:lnTo>
                  <a:pt x="332352" y="459661"/>
                </a:lnTo>
                <a:lnTo>
                  <a:pt x="372989" y="437605"/>
                </a:lnTo>
                <a:lnTo>
                  <a:pt x="408393" y="408393"/>
                </a:lnTo>
                <a:lnTo>
                  <a:pt x="437605" y="372989"/>
                </a:lnTo>
                <a:lnTo>
                  <a:pt x="459661" y="332352"/>
                </a:lnTo>
                <a:lnTo>
                  <a:pt x="473599" y="287445"/>
                </a:lnTo>
                <a:lnTo>
                  <a:pt x="478459" y="239229"/>
                </a:lnTo>
                <a:lnTo>
                  <a:pt x="473599" y="191014"/>
                </a:lnTo>
                <a:lnTo>
                  <a:pt x="459661" y="146107"/>
                </a:lnTo>
                <a:lnTo>
                  <a:pt x="437605" y="105470"/>
                </a:lnTo>
                <a:lnTo>
                  <a:pt x="408393" y="70065"/>
                </a:lnTo>
                <a:lnTo>
                  <a:pt x="372989" y="40854"/>
                </a:lnTo>
                <a:lnTo>
                  <a:pt x="332352" y="18798"/>
                </a:lnTo>
                <a:lnTo>
                  <a:pt x="287445" y="4859"/>
                </a:lnTo>
                <a:lnTo>
                  <a:pt x="239229" y="0"/>
                </a:lnTo>
                <a:close/>
              </a:path>
            </a:pathLst>
          </a:custGeom>
          <a:solidFill>
            <a:srgbClr val="7EB27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8891042" y="540061"/>
            <a:ext cx="325952" cy="3715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9152566" y="644363"/>
            <a:ext cx="308741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132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9197051" y="788144"/>
            <a:ext cx="264072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3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9545862" y="620609"/>
            <a:ext cx="844742" cy="736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9548647" y="761475"/>
            <a:ext cx="1061177" cy="765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1073870" y="923741"/>
            <a:ext cx="81691" cy="802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9548701" y="905255"/>
            <a:ext cx="1292549" cy="757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9551671" y="1058852"/>
            <a:ext cx="1550341" cy="729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1206379" y="804567"/>
            <a:ext cx="254718" cy="2547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0931704" y="931925"/>
            <a:ext cx="274583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265328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6489192" y="592521"/>
            <a:ext cx="72916" cy="1880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5604458" y="359704"/>
            <a:ext cx="2956691" cy="901919"/>
          </a:xfrm>
          <a:custGeom>
            <a:avLst/>
            <a:gdLst/>
            <a:ahLst/>
            <a:cxnLst/>
            <a:rect l="l" t="t" r="r" b="b"/>
            <a:pathLst>
              <a:path w="2858134" h="871855">
                <a:moveTo>
                  <a:pt x="0" y="0"/>
                </a:moveTo>
                <a:lnTo>
                  <a:pt x="2857728" y="0"/>
                </a:lnTo>
                <a:lnTo>
                  <a:pt x="2857728" y="871728"/>
                </a:lnTo>
                <a:lnTo>
                  <a:pt x="0" y="8717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5862697" y="718461"/>
            <a:ext cx="2410127" cy="22530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5834766" y="690530"/>
            <a:ext cx="281809" cy="281809"/>
          </a:xfrm>
          <a:custGeom>
            <a:avLst/>
            <a:gdLst/>
            <a:ahLst/>
            <a:cxnLst/>
            <a:rect l="l" t="t" r="r" b="b"/>
            <a:pathLst>
              <a:path w="272414" h="272415">
                <a:moveTo>
                  <a:pt x="135940" y="0"/>
                </a:moveTo>
                <a:lnTo>
                  <a:pt x="83015" y="10682"/>
                </a:lnTo>
                <a:lnTo>
                  <a:pt x="39814" y="39814"/>
                </a:lnTo>
                <a:lnTo>
                  <a:pt x="10682" y="83042"/>
                </a:lnTo>
                <a:lnTo>
                  <a:pt x="0" y="135966"/>
                </a:lnTo>
                <a:lnTo>
                  <a:pt x="2779" y="163323"/>
                </a:lnTo>
                <a:lnTo>
                  <a:pt x="23295" y="211879"/>
                </a:lnTo>
                <a:lnTo>
                  <a:pt x="60040" y="248588"/>
                </a:lnTo>
                <a:lnTo>
                  <a:pt x="108592" y="269031"/>
                </a:lnTo>
                <a:lnTo>
                  <a:pt x="135940" y="271792"/>
                </a:lnTo>
                <a:lnTo>
                  <a:pt x="163299" y="269029"/>
                </a:lnTo>
                <a:lnTo>
                  <a:pt x="188793" y="261105"/>
                </a:lnTo>
                <a:lnTo>
                  <a:pt x="211869" y="248571"/>
                </a:lnTo>
                <a:lnTo>
                  <a:pt x="231978" y="231978"/>
                </a:lnTo>
                <a:lnTo>
                  <a:pt x="243690" y="217792"/>
                </a:lnTo>
                <a:lnTo>
                  <a:pt x="135940" y="217792"/>
                </a:lnTo>
                <a:lnTo>
                  <a:pt x="119368" y="216126"/>
                </a:lnTo>
                <a:lnTo>
                  <a:pt x="77878" y="193801"/>
                </a:lnTo>
                <a:lnTo>
                  <a:pt x="55653" y="152441"/>
                </a:lnTo>
                <a:lnTo>
                  <a:pt x="54000" y="135966"/>
                </a:lnTo>
                <a:lnTo>
                  <a:pt x="55677" y="119400"/>
                </a:lnTo>
                <a:lnTo>
                  <a:pt x="77990" y="78003"/>
                </a:lnTo>
                <a:lnTo>
                  <a:pt x="119471" y="55659"/>
                </a:lnTo>
                <a:lnTo>
                  <a:pt x="135940" y="54000"/>
                </a:lnTo>
                <a:lnTo>
                  <a:pt x="243581" y="54000"/>
                </a:lnTo>
                <a:lnTo>
                  <a:pt x="231990" y="39941"/>
                </a:lnTo>
                <a:lnTo>
                  <a:pt x="211839" y="23290"/>
                </a:lnTo>
                <a:lnTo>
                  <a:pt x="188747" y="10717"/>
                </a:lnTo>
                <a:lnTo>
                  <a:pt x="163264" y="2770"/>
                </a:lnTo>
                <a:lnTo>
                  <a:pt x="135940" y="0"/>
                </a:lnTo>
                <a:close/>
              </a:path>
              <a:path w="272414" h="272415">
                <a:moveTo>
                  <a:pt x="243581" y="54000"/>
                </a:moveTo>
                <a:lnTo>
                  <a:pt x="135940" y="54000"/>
                </a:lnTo>
                <a:lnTo>
                  <a:pt x="152477" y="55664"/>
                </a:lnTo>
                <a:lnTo>
                  <a:pt x="167871" y="60439"/>
                </a:lnTo>
                <a:lnTo>
                  <a:pt x="203797" y="90044"/>
                </a:lnTo>
                <a:lnTo>
                  <a:pt x="217792" y="135966"/>
                </a:lnTo>
                <a:lnTo>
                  <a:pt x="216112" y="152484"/>
                </a:lnTo>
                <a:lnTo>
                  <a:pt x="193786" y="193814"/>
                </a:lnTo>
                <a:lnTo>
                  <a:pt x="152398" y="216128"/>
                </a:lnTo>
                <a:lnTo>
                  <a:pt x="135940" y="217792"/>
                </a:lnTo>
                <a:lnTo>
                  <a:pt x="243690" y="217792"/>
                </a:lnTo>
                <a:lnTo>
                  <a:pt x="248582" y="211859"/>
                </a:lnTo>
                <a:lnTo>
                  <a:pt x="261117" y="188771"/>
                </a:lnTo>
                <a:lnTo>
                  <a:pt x="269032" y="163289"/>
                </a:lnTo>
                <a:lnTo>
                  <a:pt x="271792" y="135966"/>
                </a:lnTo>
                <a:lnTo>
                  <a:pt x="269013" y="108565"/>
                </a:lnTo>
                <a:lnTo>
                  <a:pt x="261107" y="83134"/>
                </a:lnTo>
                <a:lnTo>
                  <a:pt x="248577" y="60060"/>
                </a:lnTo>
                <a:lnTo>
                  <a:pt x="243581" y="54000"/>
                </a:lnTo>
                <a:close/>
              </a:path>
            </a:pathLst>
          </a:custGeom>
          <a:solidFill>
            <a:srgbClr val="DCF3F5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5862696" y="718764"/>
            <a:ext cx="225302" cy="2246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6927118" y="690530"/>
            <a:ext cx="281809" cy="281809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135953" y="0"/>
                </a:moveTo>
                <a:lnTo>
                  <a:pt x="83027" y="10682"/>
                </a:lnTo>
                <a:lnTo>
                  <a:pt x="39827" y="39814"/>
                </a:lnTo>
                <a:lnTo>
                  <a:pt x="10688" y="83042"/>
                </a:lnTo>
                <a:lnTo>
                  <a:pt x="0" y="135966"/>
                </a:lnTo>
                <a:lnTo>
                  <a:pt x="2781" y="163323"/>
                </a:lnTo>
                <a:lnTo>
                  <a:pt x="23306" y="211879"/>
                </a:lnTo>
                <a:lnTo>
                  <a:pt x="60052" y="248588"/>
                </a:lnTo>
                <a:lnTo>
                  <a:pt x="108605" y="269031"/>
                </a:lnTo>
                <a:lnTo>
                  <a:pt x="135953" y="271792"/>
                </a:lnTo>
                <a:lnTo>
                  <a:pt x="163305" y="269029"/>
                </a:lnTo>
                <a:lnTo>
                  <a:pt x="188796" y="261105"/>
                </a:lnTo>
                <a:lnTo>
                  <a:pt x="211875" y="248571"/>
                </a:lnTo>
                <a:lnTo>
                  <a:pt x="231990" y="231978"/>
                </a:lnTo>
                <a:lnTo>
                  <a:pt x="243701" y="217792"/>
                </a:lnTo>
                <a:lnTo>
                  <a:pt x="135953" y="217792"/>
                </a:lnTo>
                <a:lnTo>
                  <a:pt x="119380" y="216126"/>
                </a:lnTo>
                <a:lnTo>
                  <a:pt x="77891" y="193801"/>
                </a:lnTo>
                <a:lnTo>
                  <a:pt x="55655" y="152441"/>
                </a:lnTo>
                <a:lnTo>
                  <a:pt x="54000" y="135966"/>
                </a:lnTo>
                <a:lnTo>
                  <a:pt x="55679" y="119400"/>
                </a:lnTo>
                <a:lnTo>
                  <a:pt x="78003" y="78003"/>
                </a:lnTo>
                <a:lnTo>
                  <a:pt x="119484" y="55659"/>
                </a:lnTo>
                <a:lnTo>
                  <a:pt x="135953" y="54000"/>
                </a:lnTo>
                <a:lnTo>
                  <a:pt x="243585" y="54000"/>
                </a:lnTo>
                <a:lnTo>
                  <a:pt x="231990" y="39941"/>
                </a:lnTo>
                <a:lnTo>
                  <a:pt x="211846" y="23290"/>
                </a:lnTo>
                <a:lnTo>
                  <a:pt x="188758" y="10717"/>
                </a:lnTo>
                <a:lnTo>
                  <a:pt x="163276" y="2770"/>
                </a:lnTo>
                <a:lnTo>
                  <a:pt x="135953" y="0"/>
                </a:lnTo>
                <a:close/>
              </a:path>
              <a:path w="272415" h="272415">
                <a:moveTo>
                  <a:pt x="243585" y="54000"/>
                </a:moveTo>
                <a:lnTo>
                  <a:pt x="135953" y="54000"/>
                </a:lnTo>
                <a:lnTo>
                  <a:pt x="152488" y="55664"/>
                </a:lnTo>
                <a:lnTo>
                  <a:pt x="167879" y="60439"/>
                </a:lnTo>
                <a:lnTo>
                  <a:pt x="203808" y="90044"/>
                </a:lnTo>
                <a:lnTo>
                  <a:pt x="217792" y="135966"/>
                </a:lnTo>
                <a:lnTo>
                  <a:pt x="216114" y="152484"/>
                </a:lnTo>
                <a:lnTo>
                  <a:pt x="193786" y="193814"/>
                </a:lnTo>
                <a:lnTo>
                  <a:pt x="152411" y="216128"/>
                </a:lnTo>
                <a:lnTo>
                  <a:pt x="135953" y="217792"/>
                </a:lnTo>
                <a:lnTo>
                  <a:pt x="243701" y="217792"/>
                </a:lnTo>
                <a:lnTo>
                  <a:pt x="248593" y="211859"/>
                </a:lnTo>
                <a:lnTo>
                  <a:pt x="261124" y="188771"/>
                </a:lnTo>
                <a:lnTo>
                  <a:pt x="269034" y="163289"/>
                </a:lnTo>
                <a:lnTo>
                  <a:pt x="271792" y="135966"/>
                </a:lnTo>
                <a:lnTo>
                  <a:pt x="269015" y="108565"/>
                </a:lnTo>
                <a:lnTo>
                  <a:pt x="261112" y="83134"/>
                </a:lnTo>
                <a:lnTo>
                  <a:pt x="248582" y="60060"/>
                </a:lnTo>
                <a:lnTo>
                  <a:pt x="243585" y="54000"/>
                </a:lnTo>
                <a:close/>
              </a:path>
            </a:pathLst>
          </a:custGeom>
          <a:solidFill>
            <a:srgbClr val="DCF3F5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6955049" y="718461"/>
            <a:ext cx="225302" cy="2253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8019484" y="690530"/>
            <a:ext cx="281809" cy="281809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135940" y="0"/>
                </a:moveTo>
                <a:lnTo>
                  <a:pt x="83026" y="10682"/>
                </a:lnTo>
                <a:lnTo>
                  <a:pt x="39827" y="39814"/>
                </a:lnTo>
                <a:lnTo>
                  <a:pt x="10683" y="83042"/>
                </a:lnTo>
                <a:lnTo>
                  <a:pt x="0" y="135966"/>
                </a:lnTo>
                <a:lnTo>
                  <a:pt x="2781" y="163323"/>
                </a:lnTo>
                <a:lnTo>
                  <a:pt x="23306" y="211879"/>
                </a:lnTo>
                <a:lnTo>
                  <a:pt x="60052" y="248588"/>
                </a:lnTo>
                <a:lnTo>
                  <a:pt x="108600" y="269031"/>
                </a:lnTo>
                <a:lnTo>
                  <a:pt x="135940" y="271792"/>
                </a:lnTo>
                <a:lnTo>
                  <a:pt x="163300" y="269029"/>
                </a:lnTo>
                <a:lnTo>
                  <a:pt x="188795" y="261105"/>
                </a:lnTo>
                <a:lnTo>
                  <a:pt x="211875" y="248571"/>
                </a:lnTo>
                <a:lnTo>
                  <a:pt x="231990" y="231978"/>
                </a:lnTo>
                <a:lnTo>
                  <a:pt x="243697" y="217792"/>
                </a:lnTo>
                <a:lnTo>
                  <a:pt x="135940" y="217792"/>
                </a:lnTo>
                <a:lnTo>
                  <a:pt x="119375" y="216126"/>
                </a:lnTo>
                <a:lnTo>
                  <a:pt x="77891" y="193801"/>
                </a:lnTo>
                <a:lnTo>
                  <a:pt x="55655" y="152441"/>
                </a:lnTo>
                <a:lnTo>
                  <a:pt x="54000" y="135966"/>
                </a:lnTo>
                <a:lnTo>
                  <a:pt x="55677" y="119400"/>
                </a:lnTo>
                <a:lnTo>
                  <a:pt x="78003" y="78003"/>
                </a:lnTo>
                <a:lnTo>
                  <a:pt x="119473" y="55659"/>
                </a:lnTo>
                <a:lnTo>
                  <a:pt x="135940" y="54000"/>
                </a:lnTo>
                <a:lnTo>
                  <a:pt x="243585" y="54000"/>
                </a:lnTo>
                <a:lnTo>
                  <a:pt x="231990" y="39941"/>
                </a:lnTo>
                <a:lnTo>
                  <a:pt x="211846" y="23290"/>
                </a:lnTo>
                <a:lnTo>
                  <a:pt x="188756" y="10717"/>
                </a:lnTo>
                <a:lnTo>
                  <a:pt x="163271" y="2770"/>
                </a:lnTo>
                <a:lnTo>
                  <a:pt x="135940" y="0"/>
                </a:lnTo>
                <a:close/>
              </a:path>
              <a:path w="272415" h="272415">
                <a:moveTo>
                  <a:pt x="243585" y="54000"/>
                </a:moveTo>
                <a:lnTo>
                  <a:pt x="135940" y="54000"/>
                </a:lnTo>
                <a:lnTo>
                  <a:pt x="152482" y="55664"/>
                </a:lnTo>
                <a:lnTo>
                  <a:pt x="167878" y="60439"/>
                </a:lnTo>
                <a:lnTo>
                  <a:pt x="203808" y="90044"/>
                </a:lnTo>
                <a:lnTo>
                  <a:pt x="217792" y="135966"/>
                </a:lnTo>
                <a:lnTo>
                  <a:pt x="216114" y="152484"/>
                </a:lnTo>
                <a:lnTo>
                  <a:pt x="193786" y="193814"/>
                </a:lnTo>
                <a:lnTo>
                  <a:pt x="152403" y="216128"/>
                </a:lnTo>
                <a:lnTo>
                  <a:pt x="135940" y="217792"/>
                </a:lnTo>
                <a:lnTo>
                  <a:pt x="243697" y="217792"/>
                </a:lnTo>
                <a:lnTo>
                  <a:pt x="248587" y="211859"/>
                </a:lnTo>
                <a:lnTo>
                  <a:pt x="261119" y="188771"/>
                </a:lnTo>
                <a:lnTo>
                  <a:pt x="269032" y="163289"/>
                </a:lnTo>
                <a:lnTo>
                  <a:pt x="271792" y="135966"/>
                </a:lnTo>
                <a:lnTo>
                  <a:pt x="269015" y="108565"/>
                </a:lnTo>
                <a:lnTo>
                  <a:pt x="261111" y="83134"/>
                </a:lnTo>
                <a:lnTo>
                  <a:pt x="248582" y="60060"/>
                </a:lnTo>
                <a:lnTo>
                  <a:pt x="243585" y="54000"/>
                </a:lnTo>
                <a:close/>
              </a:path>
            </a:pathLst>
          </a:custGeom>
          <a:solidFill>
            <a:srgbClr val="DCF3F5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8047416" y="718764"/>
            <a:ext cx="225302" cy="2246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5785879" y="711879"/>
            <a:ext cx="415894" cy="4421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6948480" y="711879"/>
            <a:ext cx="238454" cy="23845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8040846" y="711879"/>
            <a:ext cx="238454" cy="23845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5865783" y="532691"/>
            <a:ext cx="2103711" cy="8643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6880636" y="996814"/>
            <a:ext cx="36786" cy="56493"/>
          </a:xfrm>
          <a:custGeom>
            <a:avLst/>
            <a:gdLst/>
            <a:ahLst/>
            <a:cxnLst/>
            <a:rect l="l" t="t" r="r" b="b"/>
            <a:pathLst>
              <a:path w="35560" h="54609">
                <a:moveTo>
                  <a:pt x="6819" y="0"/>
                </a:moveTo>
                <a:lnTo>
                  <a:pt x="0" y="0"/>
                </a:lnTo>
                <a:lnTo>
                  <a:pt x="0" y="54178"/>
                </a:lnTo>
                <a:lnTo>
                  <a:pt x="6819" y="54178"/>
                </a:lnTo>
                <a:lnTo>
                  <a:pt x="6819" y="29184"/>
                </a:lnTo>
                <a:lnTo>
                  <a:pt x="35458" y="29184"/>
                </a:lnTo>
                <a:lnTo>
                  <a:pt x="35458" y="23317"/>
                </a:lnTo>
                <a:lnTo>
                  <a:pt x="6819" y="23317"/>
                </a:lnTo>
                <a:lnTo>
                  <a:pt x="6819" y="0"/>
                </a:lnTo>
                <a:close/>
              </a:path>
              <a:path w="35560" h="54609">
                <a:moveTo>
                  <a:pt x="35458" y="29184"/>
                </a:moveTo>
                <a:lnTo>
                  <a:pt x="28613" y="29184"/>
                </a:lnTo>
                <a:lnTo>
                  <a:pt x="28613" y="54178"/>
                </a:lnTo>
                <a:lnTo>
                  <a:pt x="35458" y="54178"/>
                </a:lnTo>
                <a:lnTo>
                  <a:pt x="35458" y="29184"/>
                </a:lnTo>
                <a:close/>
              </a:path>
              <a:path w="35560" h="54609">
                <a:moveTo>
                  <a:pt x="35458" y="0"/>
                </a:moveTo>
                <a:lnTo>
                  <a:pt x="28613" y="0"/>
                </a:lnTo>
                <a:lnTo>
                  <a:pt x="28613" y="23317"/>
                </a:lnTo>
                <a:lnTo>
                  <a:pt x="35458" y="23317"/>
                </a:lnTo>
                <a:lnTo>
                  <a:pt x="3545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6927881" y="1010451"/>
            <a:ext cx="29560" cy="43355"/>
          </a:xfrm>
          <a:custGeom>
            <a:avLst/>
            <a:gdLst/>
            <a:ahLst/>
            <a:cxnLst/>
            <a:rect l="l" t="t" r="r" b="b"/>
            <a:pathLst>
              <a:path w="28575" h="41909">
                <a:moveTo>
                  <a:pt x="26022" y="5638"/>
                </a:moveTo>
                <a:lnTo>
                  <a:pt x="16128" y="5638"/>
                </a:lnTo>
                <a:lnTo>
                  <a:pt x="17754" y="6146"/>
                </a:lnTo>
                <a:lnTo>
                  <a:pt x="19888" y="8191"/>
                </a:lnTo>
                <a:lnTo>
                  <a:pt x="20405" y="9855"/>
                </a:lnTo>
                <a:lnTo>
                  <a:pt x="20421" y="16611"/>
                </a:lnTo>
                <a:lnTo>
                  <a:pt x="15595" y="16611"/>
                </a:lnTo>
                <a:lnTo>
                  <a:pt x="10756" y="16662"/>
                </a:lnTo>
                <a:lnTo>
                  <a:pt x="6946" y="17894"/>
                </a:lnTo>
                <a:lnTo>
                  <a:pt x="1384" y="22694"/>
                </a:lnTo>
                <a:lnTo>
                  <a:pt x="0" y="25946"/>
                </a:lnTo>
                <a:lnTo>
                  <a:pt x="0" y="33756"/>
                </a:lnTo>
                <a:lnTo>
                  <a:pt x="1028" y="36639"/>
                </a:lnTo>
                <a:lnTo>
                  <a:pt x="5118" y="40728"/>
                </a:lnTo>
                <a:lnTo>
                  <a:pt x="7962" y="41757"/>
                </a:lnTo>
                <a:lnTo>
                  <a:pt x="15227" y="41757"/>
                </a:lnTo>
                <a:lnTo>
                  <a:pt x="18211" y="40043"/>
                </a:lnTo>
                <a:lnTo>
                  <a:pt x="20535" y="36626"/>
                </a:lnTo>
                <a:lnTo>
                  <a:pt x="27181" y="36626"/>
                </a:lnTo>
                <a:lnTo>
                  <a:pt x="27046" y="35737"/>
                </a:lnTo>
                <a:lnTo>
                  <a:pt x="10426" y="35737"/>
                </a:lnTo>
                <a:lnTo>
                  <a:pt x="8877" y="35229"/>
                </a:lnTo>
                <a:lnTo>
                  <a:pt x="7048" y="33172"/>
                </a:lnTo>
                <a:lnTo>
                  <a:pt x="6578" y="31521"/>
                </a:lnTo>
                <a:lnTo>
                  <a:pt x="6578" y="26822"/>
                </a:lnTo>
                <a:lnTo>
                  <a:pt x="7492" y="24930"/>
                </a:lnTo>
                <a:lnTo>
                  <a:pt x="11112" y="22237"/>
                </a:lnTo>
                <a:lnTo>
                  <a:pt x="13576" y="21539"/>
                </a:lnTo>
                <a:lnTo>
                  <a:pt x="16700" y="21488"/>
                </a:lnTo>
                <a:lnTo>
                  <a:pt x="26974" y="21488"/>
                </a:lnTo>
                <a:lnTo>
                  <a:pt x="26924" y="8102"/>
                </a:lnTo>
                <a:lnTo>
                  <a:pt x="26022" y="5638"/>
                </a:lnTo>
                <a:close/>
              </a:path>
              <a:path w="28575" h="41909">
                <a:moveTo>
                  <a:pt x="27181" y="36626"/>
                </a:moveTo>
                <a:lnTo>
                  <a:pt x="20535" y="36626"/>
                </a:lnTo>
                <a:lnTo>
                  <a:pt x="20713" y="38671"/>
                </a:lnTo>
                <a:lnTo>
                  <a:pt x="20993" y="40131"/>
                </a:lnTo>
                <a:lnTo>
                  <a:pt x="21399" y="40995"/>
                </a:lnTo>
                <a:lnTo>
                  <a:pt x="28244" y="40995"/>
                </a:lnTo>
                <a:lnTo>
                  <a:pt x="28147" y="40131"/>
                </a:lnTo>
                <a:lnTo>
                  <a:pt x="27406" y="38112"/>
                </a:lnTo>
                <a:lnTo>
                  <a:pt x="27181" y="36626"/>
                </a:lnTo>
                <a:close/>
              </a:path>
              <a:path w="28575" h="41909">
                <a:moveTo>
                  <a:pt x="26974" y="21488"/>
                </a:moveTo>
                <a:lnTo>
                  <a:pt x="20421" y="21488"/>
                </a:lnTo>
                <a:lnTo>
                  <a:pt x="20421" y="31064"/>
                </a:lnTo>
                <a:lnTo>
                  <a:pt x="19761" y="32397"/>
                </a:lnTo>
                <a:lnTo>
                  <a:pt x="18694" y="33515"/>
                </a:lnTo>
                <a:lnTo>
                  <a:pt x="15760" y="35293"/>
                </a:lnTo>
                <a:lnTo>
                  <a:pt x="14224" y="35737"/>
                </a:lnTo>
                <a:lnTo>
                  <a:pt x="27046" y="35737"/>
                </a:lnTo>
                <a:lnTo>
                  <a:pt x="26974" y="21488"/>
                </a:lnTo>
                <a:close/>
              </a:path>
              <a:path w="28575" h="41909">
                <a:moveTo>
                  <a:pt x="18402" y="0"/>
                </a:moveTo>
                <a:lnTo>
                  <a:pt x="11760" y="0"/>
                </a:lnTo>
                <a:lnTo>
                  <a:pt x="9461" y="533"/>
                </a:lnTo>
                <a:lnTo>
                  <a:pt x="5346" y="2666"/>
                </a:lnTo>
                <a:lnTo>
                  <a:pt x="3708" y="4140"/>
                </a:lnTo>
                <a:lnTo>
                  <a:pt x="1282" y="7886"/>
                </a:lnTo>
                <a:lnTo>
                  <a:pt x="673" y="9855"/>
                </a:lnTo>
                <a:lnTo>
                  <a:pt x="673" y="11912"/>
                </a:lnTo>
                <a:lnTo>
                  <a:pt x="7251" y="11912"/>
                </a:lnTo>
                <a:lnTo>
                  <a:pt x="7351" y="9855"/>
                </a:lnTo>
                <a:lnTo>
                  <a:pt x="7874" y="8597"/>
                </a:lnTo>
                <a:lnTo>
                  <a:pt x="10350" y="6235"/>
                </a:lnTo>
                <a:lnTo>
                  <a:pt x="11963" y="5638"/>
                </a:lnTo>
                <a:lnTo>
                  <a:pt x="26022" y="5638"/>
                </a:lnTo>
                <a:lnTo>
                  <a:pt x="25831" y="5118"/>
                </a:lnTo>
                <a:lnTo>
                  <a:pt x="21539" y="1028"/>
                </a:lnTo>
                <a:lnTo>
                  <a:pt x="1840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6985004" y="1011239"/>
            <a:ext cx="28903" cy="42041"/>
          </a:xfrm>
          <a:custGeom>
            <a:avLst/>
            <a:gdLst/>
            <a:ahLst/>
            <a:cxnLst/>
            <a:rect l="l" t="t" r="r" b="b"/>
            <a:pathLst>
              <a:path w="27940" h="40640">
                <a:moveTo>
                  <a:pt x="27711" y="0"/>
                </a:moveTo>
                <a:lnTo>
                  <a:pt x="0" y="0"/>
                </a:lnTo>
                <a:lnTo>
                  <a:pt x="0" y="40233"/>
                </a:lnTo>
                <a:lnTo>
                  <a:pt x="6616" y="40233"/>
                </a:lnTo>
                <a:lnTo>
                  <a:pt x="6616" y="5714"/>
                </a:lnTo>
                <a:lnTo>
                  <a:pt x="27711" y="5714"/>
                </a:lnTo>
                <a:lnTo>
                  <a:pt x="27711" y="0"/>
                </a:lnTo>
                <a:close/>
              </a:path>
              <a:path w="27940" h="40640">
                <a:moveTo>
                  <a:pt x="27711" y="5714"/>
                </a:moveTo>
                <a:lnTo>
                  <a:pt x="21170" y="5714"/>
                </a:lnTo>
                <a:lnTo>
                  <a:pt x="21170" y="40233"/>
                </a:lnTo>
                <a:lnTo>
                  <a:pt x="27711" y="40233"/>
                </a:lnTo>
                <a:lnTo>
                  <a:pt x="27711" y="5714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7024563" y="1010451"/>
            <a:ext cx="30216" cy="58464"/>
          </a:xfrm>
          <a:custGeom>
            <a:avLst/>
            <a:gdLst/>
            <a:ahLst/>
            <a:cxnLst/>
            <a:rect l="l" t="t" r="r" b="b"/>
            <a:pathLst>
              <a:path w="29209" h="56515">
                <a:moveTo>
                  <a:pt x="5956" y="762"/>
                </a:moveTo>
                <a:lnTo>
                  <a:pt x="0" y="762"/>
                </a:lnTo>
                <a:lnTo>
                  <a:pt x="0" y="56464"/>
                </a:lnTo>
                <a:lnTo>
                  <a:pt x="6553" y="56464"/>
                </a:lnTo>
                <a:lnTo>
                  <a:pt x="6553" y="37185"/>
                </a:lnTo>
                <a:lnTo>
                  <a:pt x="25538" y="37185"/>
                </a:lnTo>
                <a:lnTo>
                  <a:pt x="26321" y="36118"/>
                </a:lnTo>
                <a:lnTo>
                  <a:pt x="10579" y="36118"/>
                </a:lnTo>
                <a:lnTo>
                  <a:pt x="8166" y="34582"/>
                </a:lnTo>
                <a:lnTo>
                  <a:pt x="6553" y="31508"/>
                </a:lnTo>
                <a:lnTo>
                  <a:pt x="6553" y="10591"/>
                </a:lnTo>
                <a:lnTo>
                  <a:pt x="8191" y="7442"/>
                </a:lnTo>
                <a:lnTo>
                  <a:pt x="10579" y="5867"/>
                </a:lnTo>
                <a:lnTo>
                  <a:pt x="26566" y="5867"/>
                </a:lnTo>
                <a:lnTo>
                  <a:pt x="26098" y="5206"/>
                </a:lnTo>
                <a:lnTo>
                  <a:pt x="6286" y="5206"/>
                </a:lnTo>
                <a:lnTo>
                  <a:pt x="5956" y="762"/>
                </a:lnTo>
                <a:close/>
              </a:path>
              <a:path w="29209" h="56515">
                <a:moveTo>
                  <a:pt x="25538" y="37185"/>
                </a:moveTo>
                <a:lnTo>
                  <a:pt x="6553" y="37185"/>
                </a:lnTo>
                <a:lnTo>
                  <a:pt x="8737" y="40233"/>
                </a:lnTo>
                <a:lnTo>
                  <a:pt x="11849" y="41757"/>
                </a:lnTo>
                <a:lnTo>
                  <a:pt x="20078" y="41757"/>
                </a:lnTo>
                <a:lnTo>
                  <a:pt x="23329" y="40195"/>
                </a:lnTo>
                <a:lnTo>
                  <a:pt x="25538" y="37185"/>
                </a:lnTo>
                <a:close/>
              </a:path>
              <a:path w="29209" h="56515">
                <a:moveTo>
                  <a:pt x="26566" y="5867"/>
                </a:moveTo>
                <a:lnTo>
                  <a:pt x="16802" y="5867"/>
                </a:lnTo>
                <a:lnTo>
                  <a:pt x="19037" y="6934"/>
                </a:lnTo>
                <a:lnTo>
                  <a:pt x="21818" y="11226"/>
                </a:lnTo>
                <a:lnTo>
                  <a:pt x="22517" y="14554"/>
                </a:lnTo>
                <a:lnTo>
                  <a:pt x="22491" y="27482"/>
                </a:lnTo>
                <a:lnTo>
                  <a:pt x="21780" y="30759"/>
                </a:lnTo>
                <a:lnTo>
                  <a:pt x="18973" y="35051"/>
                </a:lnTo>
                <a:lnTo>
                  <a:pt x="16776" y="36118"/>
                </a:lnTo>
                <a:lnTo>
                  <a:pt x="26321" y="36118"/>
                </a:lnTo>
                <a:lnTo>
                  <a:pt x="27914" y="33947"/>
                </a:lnTo>
                <a:lnTo>
                  <a:pt x="29057" y="29184"/>
                </a:lnTo>
                <a:lnTo>
                  <a:pt x="28981" y="12293"/>
                </a:lnTo>
                <a:lnTo>
                  <a:pt x="27863" y="7696"/>
                </a:lnTo>
                <a:lnTo>
                  <a:pt x="26566" y="5867"/>
                </a:lnTo>
                <a:close/>
              </a:path>
              <a:path w="29209" h="56515">
                <a:moveTo>
                  <a:pt x="20193" y="0"/>
                </a:moveTo>
                <a:lnTo>
                  <a:pt x="11658" y="0"/>
                </a:lnTo>
                <a:lnTo>
                  <a:pt x="8496" y="1739"/>
                </a:lnTo>
                <a:lnTo>
                  <a:pt x="6286" y="5206"/>
                </a:lnTo>
                <a:lnTo>
                  <a:pt x="26098" y="5206"/>
                </a:lnTo>
                <a:lnTo>
                  <a:pt x="23495" y="1536"/>
                </a:lnTo>
                <a:lnTo>
                  <a:pt x="2019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7062111" y="1010451"/>
            <a:ext cx="30216" cy="43355"/>
          </a:xfrm>
          <a:custGeom>
            <a:avLst/>
            <a:gdLst/>
            <a:ahLst/>
            <a:cxnLst/>
            <a:rect l="l" t="t" r="r" b="b"/>
            <a:pathLst>
              <a:path w="29209" h="41909">
                <a:moveTo>
                  <a:pt x="19608" y="0"/>
                </a:moveTo>
                <a:lnTo>
                  <a:pt x="10198" y="0"/>
                </a:lnTo>
                <a:lnTo>
                  <a:pt x="6540" y="1701"/>
                </a:lnTo>
                <a:lnTo>
                  <a:pt x="1320" y="8534"/>
                </a:lnTo>
                <a:lnTo>
                  <a:pt x="0" y="13233"/>
                </a:lnTo>
                <a:lnTo>
                  <a:pt x="63" y="29895"/>
                </a:lnTo>
                <a:lnTo>
                  <a:pt x="1446" y="34289"/>
                </a:lnTo>
                <a:lnTo>
                  <a:pt x="4089" y="37274"/>
                </a:lnTo>
                <a:lnTo>
                  <a:pt x="6781" y="40258"/>
                </a:lnTo>
                <a:lnTo>
                  <a:pt x="10629" y="41757"/>
                </a:lnTo>
                <a:lnTo>
                  <a:pt x="21488" y="41757"/>
                </a:lnTo>
                <a:lnTo>
                  <a:pt x="25844" y="39750"/>
                </a:lnTo>
                <a:lnTo>
                  <a:pt x="28411" y="36118"/>
                </a:lnTo>
                <a:lnTo>
                  <a:pt x="12966" y="36118"/>
                </a:lnTo>
                <a:lnTo>
                  <a:pt x="10629" y="35140"/>
                </a:lnTo>
                <a:lnTo>
                  <a:pt x="7378" y="31229"/>
                </a:lnTo>
                <a:lnTo>
                  <a:pt x="6565" y="28092"/>
                </a:lnTo>
                <a:lnTo>
                  <a:pt x="6565" y="22860"/>
                </a:lnTo>
                <a:lnTo>
                  <a:pt x="29019" y="22860"/>
                </a:lnTo>
                <a:lnTo>
                  <a:pt x="29008" y="17221"/>
                </a:lnTo>
                <a:lnTo>
                  <a:pt x="6591" y="17221"/>
                </a:lnTo>
                <a:lnTo>
                  <a:pt x="6762" y="13233"/>
                </a:lnTo>
                <a:lnTo>
                  <a:pt x="7505" y="10337"/>
                </a:lnTo>
                <a:lnTo>
                  <a:pt x="10147" y="6578"/>
                </a:lnTo>
                <a:lnTo>
                  <a:pt x="12153" y="5638"/>
                </a:lnTo>
                <a:lnTo>
                  <a:pt x="26339" y="5638"/>
                </a:lnTo>
                <a:lnTo>
                  <a:pt x="23126" y="1498"/>
                </a:lnTo>
                <a:lnTo>
                  <a:pt x="19608" y="0"/>
                </a:lnTo>
                <a:close/>
              </a:path>
              <a:path w="29209" h="41909">
                <a:moveTo>
                  <a:pt x="25285" y="31559"/>
                </a:moveTo>
                <a:lnTo>
                  <a:pt x="23990" y="33147"/>
                </a:lnTo>
                <a:lnTo>
                  <a:pt x="22593" y="34289"/>
                </a:lnTo>
                <a:lnTo>
                  <a:pt x="19659" y="35750"/>
                </a:lnTo>
                <a:lnTo>
                  <a:pt x="17945" y="36118"/>
                </a:lnTo>
                <a:lnTo>
                  <a:pt x="28411" y="36118"/>
                </a:lnTo>
                <a:lnTo>
                  <a:pt x="28689" y="35725"/>
                </a:lnTo>
                <a:lnTo>
                  <a:pt x="25285" y="31559"/>
                </a:lnTo>
                <a:close/>
              </a:path>
              <a:path w="29209" h="41909">
                <a:moveTo>
                  <a:pt x="26339" y="5638"/>
                </a:moveTo>
                <a:lnTo>
                  <a:pt x="17348" y="5638"/>
                </a:lnTo>
                <a:lnTo>
                  <a:pt x="19177" y="6464"/>
                </a:lnTo>
                <a:lnTo>
                  <a:pt x="21590" y="9753"/>
                </a:lnTo>
                <a:lnTo>
                  <a:pt x="22191" y="12191"/>
                </a:lnTo>
                <a:lnTo>
                  <a:pt x="22301" y="13258"/>
                </a:lnTo>
                <a:lnTo>
                  <a:pt x="22453" y="16319"/>
                </a:lnTo>
                <a:lnTo>
                  <a:pt x="22453" y="17221"/>
                </a:lnTo>
                <a:lnTo>
                  <a:pt x="29008" y="17221"/>
                </a:lnTo>
                <a:lnTo>
                  <a:pt x="28968" y="12191"/>
                </a:lnTo>
                <a:lnTo>
                  <a:pt x="27787" y="7505"/>
                </a:lnTo>
                <a:lnTo>
                  <a:pt x="26339" y="5638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7097425" y="1011240"/>
            <a:ext cx="37443" cy="53864"/>
          </a:xfrm>
          <a:custGeom>
            <a:avLst/>
            <a:gdLst/>
            <a:ahLst/>
            <a:cxnLst/>
            <a:rect l="l" t="t" r="r" b="b"/>
            <a:pathLst>
              <a:path w="36195" h="52069">
                <a:moveTo>
                  <a:pt x="36106" y="34594"/>
                </a:moveTo>
                <a:lnTo>
                  <a:pt x="50" y="34594"/>
                </a:lnTo>
                <a:lnTo>
                  <a:pt x="0" y="52044"/>
                </a:lnTo>
                <a:lnTo>
                  <a:pt x="6616" y="52044"/>
                </a:lnTo>
                <a:lnTo>
                  <a:pt x="6616" y="40233"/>
                </a:lnTo>
                <a:lnTo>
                  <a:pt x="36106" y="40233"/>
                </a:lnTo>
                <a:lnTo>
                  <a:pt x="36106" y="34594"/>
                </a:lnTo>
                <a:close/>
              </a:path>
              <a:path w="36195" h="52069">
                <a:moveTo>
                  <a:pt x="36106" y="40233"/>
                </a:moveTo>
                <a:lnTo>
                  <a:pt x="29502" y="40233"/>
                </a:lnTo>
                <a:lnTo>
                  <a:pt x="29502" y="52044"/>
                </a:lnTo>
                <a:lnTo>
                  <a:pt x="36106" y="52044"/>
                </a:lnTo>
                <a:lnTo>
                  <a:pt x="36106" y="40233"/>
                </a:lnTo>
                <a:close/>
              </a:path>
              <a:path w="36195" h="52069">
                <a:moveTo>
                  <a:pt x="31407" y="0"/>
                </a:moveTo>
                <a:lnTo>
                  <a:pt x="8928" y="0"/>
                </a:lnTo>
                <a:lnTo>
                  <a:pt x="8381" y="17310"/>
                </a:lnTo>
                <a:lnTo>
                  <a:pt x="8064" y="23685"/>
                </a:lnTo>
                <a:lnTo>
                  <a:pt x="6819" y="28498"/>
                </a:lnTo>
                <a:lnTo>
                  <a:pt x="4699" y="31775"/>
                </a:lnTo>
                <a:lnTo>
                  <a:pt x="2730" y="34594"/>
                </a:lnTo>
                <a:lnTo>
                  <a:pt x="10058" y="34594"/>
                </a:lnTo>
                <a:lnTo>
                  <a:pt x="13004" y="30137"/>
                </a:lnTo>
                <a:lnTo>
                  <a:pt x="14655" y="24015"/>
                </a:lnTo>
                <a:lnTo>
                  <a:pt x="14998" y="16192"/>
                </a:lnTo>
                <a:lnTo>
                  <a:pt x="15328" y="6400"/>
                </a:lnTo>
                <a:lnTo>
                  <a:pt x="31407" y="6400"/>
                </a:lnTo>
                <a:lnTo>
                  <a:pt x="31407" y="0"/>
                </a:lnTo>
                <a:close/>
              </a:path>
              <a:path w="36195" h="52069">
                <a:moveTo>
                  <a:pt x="31407" y="6400"/>
                </a:moveTo>
                <a:lnTo>
                  <a:pt x="24866" y="6400"/>
                </a:lnTo>
                <a:lnTo>
                  <a:pt x="24866" y="34594"/>
                </a:lnTo>
                <a:lnTo>
                  <a:pt x="31407" y="34594"/>
                </a:lnTo>
                <a:lnTo>
                  <a:pt x="31407" y="640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7141293" y="1010451"/>
            <a:ext cx="30216" cy="43355"/>
          </a:xfrm>
          <a:custGeom>
            <a:avLst/>
            <a:gdLst/>
            <a:ahLst/>
            <a:cxnLst/>
            <a:rect l="l" t="t" r="r" b="b"/>
            <a:pathLst>
              <a:path w="29209" h="41909">
                <a:moveTo>
                  <a:pt x="19608" y="0"/>
                </a:moveTo>
                <a:lnTo>
                  <a:pt x="10198" y="0"/>
                </a:lnTo>
                <a:lnTo>
                  <a:pt x="6553" y="1701"/>
                </a:lnTo>
                <a:lnTo>
                  <a:pt x="1320" y="8534"/>
                </a:lnTo>
                <a:lnTo>
                  <a:pt x="0" y="13233"/>
                </a:lnTo>
                <a:lnTo>
                  <a:pt x="63" y="29895"/>
                </a:lnTo>
                <a:lnTo>
                  <a:pt x="1446" y="34289"/>
                </a:lnTo>
                <a:lnTo>
                  <a:pt x="4089" y="37274"/>
                </a:lnTo>
                <a:lnTo>
                  <a:pt x="6781" y="40258"/>
                </a:lnTo>
                <a:lnTo>
                  <a:pt x="10629" y="41757"/>
                </a:lnTo>
                <a:lnTo>
                  <a:pt x="21488" y="41757"/>
                </a:lnTo>
                <a:lnTo>
                  <a:pt x="25844" y="39750"/>
                </a:lnTo>
                <a:lnTo>
                  <a:pt x="28411" y="36118"/>
                </a:lnTo>
                <a:lnTo>
                  <a:pt x="12966" y="36118"/>
                </a:lnTo>
                <a:lnTo>
                  <a:pt x="10629" y="35140"/>
                </a:lnTo>
                <a:lnTo>
                  <a:pt x="7378" y="31229"/>
                </a:lnTo>
                <a:lnTo>
                  <a:pt x="6565" y="28092"/>
                </a:lnTo>
                <a:lnTo>
                  <a:pt x="6565" y="22860"/>
                </a:lnTo>
                <a:lnTo>
                  <a:pt x="29019" y="22860"/>
                </a:lnTo>
                <a:lnTo>
                  <a:pt x="29008" y="17221"/>
                </a:lnTo>
                <a:lnTo>
                  <a:pt x="6591" y="17221"/>
                </a:lnTo>
                <a:lnTo>
                  <a:pt x="6762" y="13233"/>
                </a:lnTo>
                <a:lnTo>
                  <a:pt x="7505" y="10337"/>
                </a:lnTo>
                <a:lnTo>
                  <a:pt x="10147" y="6578"/>
                </a:lnTo>
                <a:lnTo>
                  <a:pt x="12153" y="5638"/>
                </a:lnTo>
                <a:lnTo>
                  <a:pt x="26339" y="5638"/>
                </a:lnTo>
                <a:lnTo>
                  <a:pt x="23126" y="1498"/>
                </a:lnTo>
                <a:lnTo>
                  <a:pt x="19608" y="0"/>
                </a:lnTo>
                <a:close/>
              </a:path>
              <a:path w="29209" h="41909">
                <a:moveTo>
                  <a:pt x="25285" y="31559"/>
                </a:moveTo>
                <a:lnTo>
                  <a:pt x="23990" y="33147"/>
                </a:lnTo>
                <a:lnTo>
                  <a:pt x="22593" y="34289"/>
                </a:lnTo>
                <a:lnTo>
                  <a:pt x="19659" y="35750"/>
                </a:lnTo>
                <a:lnTo>
                  <a:pt x="17945" y="36118"/>
                </a:lnTo>
                <a:lnTo>
                  <a:pt x="28411" y="36118"/>
                </a:lnTo>
                <a:lnTo>
                  <a:pt x="28689" y="35725"/>
                </a:lnTo>
                <a:lnTo>
                  <a:pt x="25285" y="31559"/>
                </a:lnTo>
                <a:close/>
              </a:path>
              <a:path w="29209" h="41909">
                <a:moveTo>
                  <a:pt x="26339" y="5638"/>
                </a:moveTo>
                <a:lnTo>
                  <a:pt x="17348" y="5638"/>
                </a:lnTo>
                <a:lnTo>
                  <a:pt x="19189" y="6464"/>
                </a:lnTo>
                <a:lnTo>
                  <a:pt x="21590" y="9753"/>
                </a:lnTo>
                <a:lnTo>
                  <a:pt x="22191" y="12191"/>
                </a:lnTo>
                <a:lnTo>
                  <a:pt x="22301" y="13258"/>
                </a:lnTo>
                <a:lnTo>
                  <a:pt x="22453" y="16319"/>
                </a:lnTo>
                <a:lnTo>
                  <a:pt x="22453" y="17221"/>
                </a:lnTo>
                <a:lnTo>
                  <a:pt x="29008" y="17221"/>
                </a:lnTo>
                <a:lnTo>
                  <a:pt x="28968" y="12191"/>
                </a:lnTo>
                <a:lnTo>
                  <a:pt x="27787" y="7505"/>
                </a:lnTo>
                <a:lnTo>
                  <a:pt x="26339" y="5638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7176633" y="1011239"/>
            <a:ext cx="32845" cy="42041"/>
          </a:xfrm>
          <a:custGeom>
            <a:avLst/>
            <a:gdLst/>
            <a:ahLst/>
            <a:cxnLst/>
            <a:rect l="l" t="t" r="r" b="b"/>
            <a:pathLst>
              <a:path w="31750" h="40640">
                <a:moveTo>
                  <a:pt x="31165" y="0"/>
                </a:moveTo>
                <a:lnTo>
                  <a:pt x="7683" y="0"/>
                </a:lnTo>
                <a:lnTo>
                  <a:pt x="6819" y="23710"/>
                </a:lnTo>
                <a:lnTo>
                  <a:pt x="6311" y="28079"/>
                </a:lnTo>
                <a:lnTo>
                  <a:pt x="4800" y="32512"/>
                </a:lnTo>
                <a:lnTo>
                  <a:pt x="3492" y="33743"/>
                </a:lnTo>
                <a:lnTo>
                  <a:pt x="1663" y="33985"/>
                </a:lnTo>
                <a:lnTo>
                  <a:pt x="0" y="34137"/>
                </a:lnTo>
                <a:lnTo>
                  <a:pt x="0" y="40233"/>
                </a:lnTo>
                <a:lnTo>
                  <a:pt x="2171" y="40233"/>
                </a:lnTo>
                <a:lnTo>
                  <a:pt x="5905" y="40182"/>
                </a:lnTo>
                <a:lnTo>
                  <a:pt x="8597" y="38582"/>
                </a:lnTo>
                <a:lnTo>
                  <a:pt x="11988" y="32257"/>
                </a:lnTo>
                <a:lnTo>
                  <a:pt x="13004" y="26911"/>
                </a:lnTo>
                <a:lnTo>
                  <a:pt x="13334" y="19354"/>
                </a:lnTo>
                <a:lnTo>
                  <a:pt x="13982" y="5714"/>
                </a:lnTo>
                <a:lnTo>
                  <a:pt x="31165" y="5714"/>
                </a:lnTo>
                <a:lnTo>
                  <a:pt x="31165" y="0"/>
                </a:lnTo>
                <a:close/>
              </a:path>
              <a:path w="31750" h="40640">
                <a:moveTo>
                  <a:pt x="31165" y="5714"/>
                </a:moveTo>
                <a:lnTo>
                  <a:pt x="24587" y="5714"/>
                </a:lnTo>
                <a:lnTo>
                  <a:pt x="24587" y="40233"/>
                </a:lnTo>
                <a:lnTo>
                  <a:pt x="31165" y="40233"/>
                </a:lnTo>
                <a:lnTo>
                  <a:pt x="31165" y="5714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7218400" y="1010451"/>
            <a:ext cx="30216" cy="43355"/>
          </a:xfrm>
          <a:custGeom>
            <a:avLst/>
            <a:gdLst/>
            <a:ahLst/>
            <a:cxnLst/>
            <a:rect l="l" t="t" r="r" b="b"/>
            <a:pathLst>
              <a:path w="29209" h="41909">
                <a:moveTo>
                  <a:pt x="19608" y="0"/>
                </a:moveTo>
                <a:lnTo>
                  <a:pt x="10198" y="0"/>
                </a:lnTo>
                <a:lnTo>
                  <a:pt x="6540" y="1701"/>
                </a:lnTo>
                <a:lnTo>
                  <a:pt x="1308" y="8534"/>
                </a:lnTo>
                <a:lnTo>
                  <a:pt x="0" y="13233"/>
                </a:lnTo>
                <a:lnTo>
                  <a:pt x="63" y="29895"/>
                </a:lnTo>
                <a:lnTo>
                  <a:pt x="1446" y="34289"/>
                </a:lnTo>
                <a:lnTo>
                  <a:pt x="4089" y="37274"/>
                </a:lnTo>
                <a:lnTo>
                  <a:pt x="6769" y="40258"/>
                </a:lnTo>
                <a:lnTo>
                  <a:pt x="10617" y="41757"/>
                </a:lnTo>
                <a:lnTo>
                  <a:pt x="21488" y="41757"/>
                </a:lnTo>
                <a:lnTo>
                  <a:pt x="25831" y="39750"/>
                </a:lnTo>
                <a:lnTo>
                  <a:pt x="28409" y="36118"/>
                </a:lnTo>
                <a:lnTo>
                  <a:pt x="12953" y="36118"/>
                </a:lnTo>
                <a:lnTo>
                  <a:pt x="10617" y="35140"/>
                </a:lnTo>
                <a:lnTo>
                  <a:pt x="7378" y="31229"/>
                </a:lnTo>
                <a:lnTo>
                  <a:pt x="6553" y="28092"/>
                </a:lnTo>
                <a:lnTo>
                  <a:pt x="6553" y="22860"/>
                </a:lnTo>
                <a:lnTo>
                  <a:pt x="29019" y="22860"/>
                </a:lnTo>
                <a:lnTo>
                  <a:pt x="29008" y="17221"/>
                </a:lnTo>
                <a:lnTo>
                  <a:pt x="6591" y="17221"/>
                </a:lnTo>
                <a:lnTo>
                  <a:pt x="6762" y="13233"/>
                </a:lnTo>
                <a:lnTo>
                  <a:pt x="7505" y="10337"/>
                </a:lnTo>
                <a:lnTo>
                  <a:pt x="10147" y="6578"/>
                </a:lnTo>
                <a:lnTo>
                  <a:pt x="12153" y="5638"/>
                </a:lnTo>
                <a:lnTo>
                  <a:pt x="26335" y="5638"/>
                </a:lnTo>
                <a:lnTo>
                  <a:pt x="23113" y="1498"/>
                </a:lnTo>
                <a:lnTo>
                  <a:pt x="19608" y="0"/>
                </a:lnTo>
                <a:close/>
              </a:path>
              <a:path w="29209" h="41909">
                <a:moveTo>
                  <a:pt x="25273" y="31559"/>
                </a:moveTo>
                <a:lnTo>
                  <a:pt x="23977" y="33147"/>
                </a:lnTo>
                <a:lnTo>
                  <a:pt x="22593" y="34289"/>
                </a:lnTo>
                <a:lnTo>
                  <a:pt x="19659" y="35750"/>
                </a:lnTo>
                <a:lnTo>
                  <a:pt x="17932" y="36118"/>
                </a:lnTo>
                <a:lnTo>
                  <a:pt x="28409" y="36118"/>
                </a:lnTo>
                <a:lnTo>
                  <a:pt x="28689" y="35725"/>
                </a:lnTo>
                <a:lnTo>
                  <a:pt x="25273" y="31559"/>
                </a:lnTo>
                <a:close/>
              </a:path>
              <a:path w="29209" h="41909">
                <a:moveTo>
                  <a:pt x="26335" y="5638"/>
                </a:moveTo>
                <a:lnTo>
                  <a:pt x="17348" y="5638"/>
                </a:lnTo>
                <a:lnTo>
                  <a:pt x="19176" y="6464"/>
                </a:lnTo>
                <a:lnTo>
                  <a:pt x="21577" y="9753"/>
                </a:lnTo>
                <a:lnTo>
                  <a:pt x="22189" y="12191"/>
                </a:lnTo>
                <a:lnTo>
                  <a:pt x="22299" y="13258"/>
                </a:lnTo>
                <a:lnTo>
                  <a:pt x="22440" y="16319"/>
                </a:lnTo>
                <a:lnTo>
                  <a:pt x="22440" y="17221"/>
                </a:lnTo>
                <a:lnTo>
                  <a:pt x="29008" y="17221"/>
                </a:lnTo>
                <a:lnTo>
                  <a:pt x="28968" y="12191"/>
                </a:lnTo>
                <a:lnTo>
                  <a:pt x="27787" y="7505"/>
                </a:lnTo>
                <a:lnTo>
                  <a:pt x="26335" y="5638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7968838" y="996814"/>
            <a:ext cx="379646" cy="7283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842582" y="899370"/>
            <a:ext cx="516978" cy="0"/>
          </a:xfrm>
          <a:custGeom>
            <a:avLst/>
            <a:gdLst/>
            <a:ahLst/>
            <a:cxnLst/>
            <a:rect l="l" t="t" r="r" b="b"/>
            <a:pathLst>
              <a:path w="499744">
                <a:moveTo>
                  <a:pt x="0" y="0"/>
                </a:moveTo>
                <a:lnTo>
                  <a:pt x="499532" y="0"/>
                </a:lnTo>
              </a:path>
            </a:pathLst>
          </a:custGeom>
          <a:ln w="31724">
            <a:solidFill>
              <a:srgbClr val="64626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214899" y="898306"/>
            <a:ext cx="123497" cy="17079"/>
          </a:xfrm>
          <a:custGeom>
            <a:avLst/>
            <a:gdLst/>
            <a:ahLst/>
            <a:cxnLst/>
            <a:rect l="l" t="t" r="r" b="b"/>
            <a:pathLst>
              <a:path w="119380" h="16509">
                <a:moveTo>
                  <a:pt x="0" y="16509"/>
                </a:moveTo>
                <a:lnTo>
                  <a:pt x="119246" y="16509"/>
                </a:lnTo>
                <a:lnTo>
                  <a:pt x="119246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9E9B9A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216026" y="897649"/>
            <a:ext cx="121526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66" y="0"/>
                </a:lnTo>
              </a:path>
            </a:pathLst>
          </a:custGeom>
          <a:ln w="3175">
            <a:solidFill>
              <a:srgbClr val="9E9B9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894330" y="518436"/>
            <a:ext cx="62345" cy="1624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925746" y="897676"/>
            <a:ext cx="61748" cy="18393"/>
          </a:xfrm>
          <a:custGeom>
            <a:avLst/>
            <a:gdLst/>
            <a:ahLst/>
            <a:cxnLst/>
            <a:rect l="l" t="t" r="r" b="b"/>
            <a:pathLst>
              <a:path w="59690" h="17780">
                <a:moveTo>
                  <a:pt x="58237" y="0"/>
                </a:moveTo>
                <a:lnTo>
                  <a:pt x="0" y="0"/>
                </a:lnTo>
                <a:lnTo>
                  <a:pt x="0" y="17500"/>
                </a:lnTo>
                <a:lnTo>
                  <a:pt x="59237" y="17500"/>
                </a:lnTo>
                <a:lnTo>
                  <a:pt x="59237" y="1015"/>
                </a:lnTo>
                <a:lnTo>
                  <a:pt x="58237" y="0"/>
                </a:lnTo>
                <a:close/>
              </a:path>
            </a:pathLst>
          </a:custGeom>
          <a:solidFill>
            <a:srgbClr val="9E9B9A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982654" y="680887"/>
            <a:ext cx="0" cy="217433"/>
          </a:xfrm>
          <a:custGeom>
            <a:avLst/>
            <a:gdLst/>
            <a:ahLst/>
            <a:cxnLst/>
            <a:rect l="l" t="t" r="r" b="b"/>
            <a:pathLst>
              <a:path h="210184">
                <a:moveTo>
                  <a:pt x="0" y="0"/>
                </a:moveTo>
                <a:lnTo>
                  <a:pt x="0" y="209562"/>
                </a:lnTo>
              </a:path>
            </a:pathLst>
          </a:custGeom>
          <a:ln w="3175">
            <a:solidFill>
              <a:srgbClr val="FEB04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961270" y="804842"/>
            <a:ext cx="15108" cy="93279"/>
          </a:xfrm>
          <a:custGeom>
            <a:avLst/>
            <a:gdLst/>
            <a:ahLst/>
            <a:cxnLst/>
            <a:rect l="l" t="t" r="r" b="b"/>
            <a:pathLst>
              <a:path w="14604" h="90169">
                <a:moveTo>
                  <a:pt x="3423" y="0"/>
                </a:moveTo>
                <a:lnTo>
                  <a:pt x="0" y="0"/>
                </a:lnTo>
                <a:lnTo>
                  <a:pt x="2120" y="1866"/>
                </a:lnTo>
                <a:lnTo>
                  <a:pt x="9867" y="89738"/>
                </a:lnTo>
                <a:lnTo>
                  <a:pt x="14267" y="89738"/>
                </a:lnTo>
                <a:lnTo>
                  <a:pt x="5753" y="1866"/>
                </a:lnTo>
                <a:lnTo>
                  <a:pt x="3423" y="0"/>
                </a:lnTo>
                <a:close/>
              </a:path>
            </a:pathLst>
          </a:custGeom>
          <a:solidFill>
            <a:srgbClr val="C87419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925747" y="804842"/>
            <a:ext cx="45731" cy="928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925746" y="866735"/>
            <a:ext cx="38100" cy="28903"/>
          </a:xfrm>
          <a:custGeom>
            <a:avLst/>
            <a:gdLst/>
            <a:ahLst/>
            <a:cxnLst/>
            <a:rect l="l" t="t" r="r" b="b"/>
            <a:pathLst>
              <a:path w="36829" h="27940">
                <a:moveTo>
                  <a:pt x="0" y="0"/>
                </a:moveTo>
                <a:lnTo>
                  <a:pt x="0" y="11671"/>
                </a:lnTo>
                <a:lnTo>
                  <a:pt x="5575" y="15568"/>
                </a:lnTo>
                <a:lnTo>
                  <a:pt x="11095" y="19562"/>
                </a:lnTo>
                <a:lnTo>
                  <a:pt x="16506" y="23621"/>
                </a:lnTo>
                <a:lnTo>
                  <a:pt x="21753" y="27711"/>
                </a:lnTo>
                <a:lnTo>
                  <a:pt x="36816" y="27711"/>
                </a:lnTo>
                <a:lnTo>
                  <a:pt x="35373" y="26619"/>
                </a:lnTo>
                <a:lnTo>
                  <a:pt x="33856" y="25184"/>
                </a:lnTo>
                <a:lnTo>
                  <a:pt x="32251" y="23888"/>
                </a:lnTo>
                <a:lnTo>
                  <a:pt x="21531" y="15475"/>
                </a:lnTo>
                <a:lnTo>
                  <a:pt x="12124" y="8488"/>
                </a:lnTo>
                <a:lnTo>
                  <a:pt x="5417" y="3698"/>
                </a:lnTo>
                <a:lnTo>
                  <a:pt x="2800" y="1879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925746" y="881502"/>
            <a:ext cx="44026" cy="1502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930282" y="881962"/>
            <a:ext cx="34159" cy="13795"/>
          </a:xfrm>
          <a:custGeom>
            <a:avLst/>
            <a:gdLst/>
            <a:ahLst/>
            <a:cxnLst/>
            <a:rect l="l" t="t" r="r" b="b"/>
            <a:pathLst>
              <a:path w="33020" h="13334">
                <a:moveTo>
                  <a:pt x="0" y="0"/>
                </a:moveTo>
                <a:lnTo>
                  <a:pt x="2430" y="1727"/>
                </a:lnTo>
                <a:lnTo>
                  <a:pt x="2786" y="1841"/>
                </a:lnTo>
                <a:lnTo>
                  <a:pt x="32371" y="12992"/>
                </a:lnTo>
                <a:lnTo>
                  <a:pt x="31662" y="12407"/>
                </a:lnTo>
                <a:lnTo>
                  <a:pt x="30057" y="11023"/>
                </a:lnTo>
                <a:lnTo>
                  <a:pt x="2350" y="584"/>
                </a:lnTo>
                <a:lnTo>
                  <a:pt x="1184" y="241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925747" y="882632"/>
            <a:ext cx="49381" cy="331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925747" y="897676"/>
            <a:ext cx="4598" cy="18393"/>
          </a:xfrm>
          <a:custGeom>
            <a:avLst/>
            <a:gdLst/>
            <a:ahLst/>
            <a:cxnLst/>
            <a:rect l="l" t="t" r="r" b="b"/>
            <a:pathLst>
              <a:path w="4445" h="17780">
                <a:moveTo>
                  <a:pt x="0" y="17500"/>
                </a:moveTo>
                <a:lnTo>
                  <a:pt x="4024" y="17500"/>
                </a:lnTo>
                <a:lnTo>
                  <a:pt x="4024" y="0"/>
                </a:lnTo>
                <a:lnTo>
                  <a:pt x="0" y="0"/>
                </a:lnTo>
                <a:lnTo>
                  <a:pt x="0" y="1750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937548" y="897557"/>
            <a:ext cx="9197" cy="18393"/>
          </a:xfrm>
          <a:custGeom>
            <a:avLst/>
            <a:gdLst/>
            <a:ahLst/>
            <a:cxnLst/>
            <a:rect l="l" t="t" r="r" b="b"/>
            <a:pathLst>
              <a:path w="8890" h="17780">
                <a:moveTo>
                  <a:pt x="0" y="17513"/>
                </a:moveTo>
                <a:lnTo>
                  <a:pt x="8412" y="17513"/>
                </a:lnTo>
                <a:lnTo>
                  <a:pt x="8412" y="0"/>
                </a:lnTo>
                <a:lnTo>
                  <a:pt x="0" y="0"/>
                </a:lnTo>
                <a:lnTo>
                  <a:pt x="0" y="1751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953908" y="897557"/>
            <a:ext cx="9197" cy="18393"/>
          </a:xfrm>
          <a:custGeom>
            <a:avLst/>
            <a:gdLst/>
            <a:ahLst/>
            <a:cxnLst/>
            <a:rect l="l" t="t" r="r" b="b"/>
            <a:pathLst>
              <a:path w="8890" h="17780">
                <a:moveTo>
                  <a:pt x="0" y="17513"/>
                </a:moveTo>
                <a:lnTo>
                  <a:pt x="8417" y="17513"/>
                </a:lnTo>
                <a:lnTo>
                  <a:pt x="8417" y="0"/>
                </a:lnTo>
                <a:lnTo>
                  <a:pt x="0" y="0"/>
                </a:lnTo>
                <a:lnTo>
                  <a:pt x="0" y="1751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969773" y="897676"/>
            <a:ext cx="5912" cy="18393"/>
          </a:xfrm>
          <a:custGeom>
            <a:avLst/>
            <a:gdLst/>
            <a:ahLst/>
            <a:cxnLst/>
            <a:rect l="l" t="t" r="r" b="b"/>
            <a:pathLst>
              <a:path w="5715" h="17780">
                <a:moveTo>
                  <a:pt x="4474" y="0"/>
                </a:moveTo>
                <a:lnTo>
                  <a:pt x="0" y="0"/>
                </a:lnTo>
                <a:lnTo>
                  <a:pt x="0" y="17500"/>
                </a:lnTo>
                <a:lnTo>
                  <a:pt x="5176" y="17500"/>
                </a:lnTo>
                <a:lnTo>
                  <a:pt x="5176" y="457"/>
                </a:lnTo>
                <a:lnTo>
                  <a:pt x="4474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925746" y="833064"/>
            <a:ext cx="44669" cy="47953"/>
          </a:xfrm>
          <a:custGeom>
            <a:avLst/>
            <a:gdLst/>
            <a:ahLst/>
            <a:cxnLst/>
            <a:rect l="l" t="t" r="r" b="b"/>
            <a:pathLst>
              <a:path w="43179" h="46355">
                <a:moveTo>
                  <a:pt x="0" y="0"/>
                </a:moveTo>
                <a:lnTo>
                  <a:pt x="0" y="11582"/>
                </a:lnTo>
                <a:lnTo>
                  <a:pt x="12122" y="20241"/>
                </a:lnTo>
                <a:lnTo>
                  <a:pt x="23781" y="29248"/>
                </a:lnTo>
                <a:lnTo>
                  <a:pt x="34071" y="37892"/>
                </a:lnTo>
                <a:lnTo>
                  <a:pt x="42767" y="46037"/>
                </a:lnTo>
                <a:lnTo>
                  <a:pt x="41499" y="31661"/>
                </a:lnTo>
                <a:lnTo>
                  <a:pt x="5417" y="3689"/>
                </a:lnTo>
                <a:lnTo>
                  <a:pt x="2800" y="1879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925747" y="805408"/>
            <a:ext cx="41384" cy="36129"/>
          </a:xfrm>
          <a:custGeom>
            <a:avLst/>
            <a:gdLst/>
            <a:ahLst/>
            <a:cxnLst/>
            <a:rect l="l" t="t" r="r" b="b"/>
            <a:pathLst>
              <a:path w="40004" h="34925">
                <a:moveTo>
                  <a:pt x="10604" y="0"/>
                </a:moveTo>
                <a:lnTo>
                  <a:pt x="0" y="0"/>
                </a:lnTo>
                <a:lnTo>
                  <a:pt x="0" y="3632"/>
                </a:lnTo>
                <a:lnTo>
                  <a:pt x="10993" y="11453"/>
                </a:lnTo>
                <a:lnTo>
                  <a:pt x="21356" y="19342"/>
                </a:lnTo>
                <a:lnTo>
                  <a:pt x="31002" y="27245"/>
                </a:lnTo>
                <a:lnTo>
                  <a:pt x="39419" y="34785"/>
                </a:lnTo>
                <a:lnTo>
                  <a:pt x="38185" y="20802"/>
                </a:lnTo>
                <a:lnTo>
                  <a:pt x="36341" y="19227"/>
                </a:lnTo>
                <a:lnTo>
                  <a:pt x="34376" y="17894"/>
                </a:lnTo>
                <a:lnTo>
                  <a:pt x="32251" y="16167"/>
                </a:lnTo>
                <a:lnTo>
                  <a:pt x="26196" y="11371"/>
                </a:lnTo>
                <a:lnTo>
                  <a:pt x="20561" y="7097"/>
                </a:lnTo>
                <a:lnTo>
                  <a:pt x="15252" y="3235"/>
                </a:lnTo>
                <a:lnTo>
                  <a:pt x="10604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925746" y="702958"/>
            <a:ext cx="48784" cy="871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245453" y="518436"/>
            <a:ext cx="62260" cy="16226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331282" y="680702"/>
            <a:ext cx="2628" cy="217433"/>
          </a:xfrm>
          <a:custGeom>
            <a:avLst/>
            <a:gdLst/>
            <a:ahLst/>
            <a:cxnLst/>
            <a:rect l="l" t="t" r="r" b="b"/>
            <a:pathLst>
              <a:path w="2540" h="210184">
                <a:moveTo>
                  <a:pt x="0" y="209626"/>
                </a:moveTo>
                <a:lnTo>
                  <a:pt x="2311" y="209626"/>
                </a:lnTo>
                <a:lnTo>
                  <a:pt x="2311" y="0"/>
                </a:lnTo>
                <a:lnTo>
                  <a:pt x="0" y="0"/>
                </a:lnTo>
                <a:lnTo>
                  <a:pt x="0" y="209626"/>
                </a:lnTo>
                <a:close/>
              </a:path>
            </a:pathLst>
          </a:custGeom>
          <a:solidFill>
            <a:srgbClr val="FEB048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219480" y="680702"/>
            <a:ext cx="2628" cy="217433"/>
          </a:xfrm>
          <a:custGeom>
            <a:avLst/>
            <a:gdLst/>
            <a:ahLst/>
            <a:cxnLst/>
            <a:rect l="l" t="t" r="r" b="b"/>
            <a:pathLst>
              <a:path w="2540" h="210184">
                <a:moveTo>
                  <a:pt x="0" y="209626"/>
                </a:moveTo>
                <a:lnTo>
                  <a:pt x="2313" y="209626"/>
                </a:lnTo>
                <a:lnTo>
                  <a:pt x="2313" y="0"/>
                </a:lnTo>
                <a:lnTo>
                  <a:pt x="0" y="0"/>
                </a:lnTo>
                <a:lnTo>
                  <a:pt x="0" y="209626"/>
                </a:lnTo>
                <a:close/>
              </a:path>
            </a:pathLst>
          </a:custGeom>
          <a:solidFill>
            <a:srgbClr val="FEB048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1221875" y="680702"/>
            <a:ext cx="109702" cy="217433"/>
          </a:xfrm>
          <a:custGeom>
            <a:avLst/>
            <a:gdLst/>
            <a:ahLst/>
            <a:cxnLst/>
            <a:rect l="l" t="t" r="r" b="b"/>
            <a:pathLst>
              <a:path w="106044" h="210184">
                <a:moveTo>
                  <a:pt x="0" y="209626"/>
                </a:moveTo>
                <a:lnTo>
                  <a:pt x="105760" y="209626"/>
                </a:lnTo>
                <a:lnTo>
                  <a:pt x="105760" y="0"/>
                </a:lnTo>
                <a:lnTo>
                  <a:pt x="0" y="0"/>
                </a:lnTo>
                <a:lnTo>
                  <a:pt x="0" y="209626"/>
                </a:lnTo>
                <a:close/>
              </a:path>
            </a:pathLst>
          </a:custGeom>
          <a:solidFill>
            <a:srgbClr val="F59409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226087" y="804764"/>
            <a:ext cx="101162" cy="93279"/>
          </a:xfrm>
          <a:custGeom>
            <a:avLst/>
            <a:gdLst/>
            <a:ahLst/>
            <a:cxnLst/>
            <a:rect l="l" t="t" r="r" b="b"/>
            <a:pathLst>
              <a:path w="97790" h="90169">
                <a:moveTo>
                  <a:pt x="14267" y="0"/>
                </a:moveTo>
                <a:lnTo>
                  <a:pt x="10843" y="0"/>
                </a:lnTo>
                <a:lnTo>
                  <a:pt x="8510" y="1866"/>
                </a:lnTo>
                <a:lnTo>
                  <a:pt x="0" y="89700"/>
                </a:lnTo>
                <a:lnTo>
                  <a:pt x="4399" y="89700"/>
                </a:lnTo>
                <a:lnTo>
                  <a:pt x="12142" y="1866"/>
                </a:lnTo>
                <a:lnTo>
                  <a:pt x="14267" y="0"/>
                </a:lnTo>
                <a:close/>
              </a:path>
              <a:path w="97790" h="90169">
                <a:moveTo>
                  <a:pt x="86775" y="0"/>
                </a:moveTo>
                <a:lnTo>
                  <a:pt x="83351" y="0"/>
                </a:lnTo>
                <a:lnTo>
                  <a:pt x="85470" y="1866"/>
                </a:lnTo>
                <a:lnTo>
                  <a:pt x="93215" y="89700"/>
                </a:lnTo>
                <a:lnTo>
                  <a:pt x="97617" y="89700"/>
                </a:lnTo>
                <a:lnTo>
                  <a:pt x="89104" y="1866"/>
                </a:lnTo>
                <a:lnTo>
                  <a:pt x="86775" y="0"/>
                </a:lnTo>
                <a:close/>
              </a:path>
            </a:pathLst>
          </a:custGeom>
          <a:solidFill>
            <a:srgbClr val="C87419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230637" y="804764"/>
            <a:ext cx="91879" cy="9279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238660" y="866735"/>
            <a:ext cx="76857" cy="28903"/>
          </a:xfrm>
          <a:custGeom>
            <a:avLst/>
            <a:gdLst/>
            <a:ahLst/>
            <a:cxnLst/>
            <a:rect l="l" t="t" r="r" b="b"/>
            <a:pathLst>
              <a:path w="74294" h="27940">
                <a:moveTo>
                  <a:pt x="36846" y="0"/>
                </a:moveTo>
                <a:lnTo>
                  <a:pt x="4566" y="23888"/>
                </a:lnTo>
                <a:lnTo>
                  <a:pt x="1446" y="26619"/>
                </a:lnTo>
                <a:lnTo>
                  <a:pt x="0" y="27711"/>
                </a:lnTo>
                <a:lnTo>
                  <a:pt x="15054" y="27711"/>
                </a:lnTo>
                <a:lnTo>
                  <a:pt x="20309" y="23613"/>
                </a:lnTo>
                <a:lnTo>
                  <a:pt x="25728" y="19551"/>
                </a:lnTo>
                <a:lnTo>
                  <a:pt x="31372" y="15475"/>
                </a:lnTo>
                <a:lnTo>
                  <a:pt x="36842" y="11658"/>
                </a:lnTo>
                <a:lnTo>
                  <a:pt x="53250" y="11658"/>
                </a:lnTo>
                <a:lnTo>
                  <a:pt x="48982" y="8488"/>
                </a:lnTo>
                <a:lnTo>
                  <a:pt x="42275" y="3698"/>
                </a:lnTo>
                <a:lnTo>
                  <a:pt x="39657" y="1879"/>
                </a:lnTo>
                <a:lnTo>
                  <a:pt x="36846" y="0"/>
                </a:lnTo>
                <a:close/>
              </a:path>
              <a:path w="74294" h="27940">
                <a:moveTo>
                  <a:pt x="53250" y="11658"/>
                </a:moveTo>
                <a:lnTo>
                  <a:pt x="36842" y="11658"/>
                </a:lnTo>
                <a:lnTo>
                  <a:pt x="42421" y="15556"/>
                </a:lnTo>
                <a:lnTo>
                  <a:pt x="47945" y="19551"/>
                </a:lnTo>
                <a:lnTo>
                  <a:pt x="53712" y="23888"/>
                </a:lnTo>
                <a:lnTo>
                  <a:pt x="58611" y="27711"/>
                </a:lnTo>
                <a:lnTo>
                  <a:pt x="73673" y="27711"/>
                </a:lnTo>
                <a:lnTo>
                  <a:pt x="72229" y="26619"/>
                </a:lnTo>
                <a:lnTo>
                  <a:pt x="70714" y="25184"/>
                </a:lnTo>
                <a:lnTo>
                  <a:pt x="69093" y="23875"/>
                </a:lnTo>
                <a:lnTo>
                  <a:pt x="58389" y="15475"/>
                </a:lnTo>
                <a:lnTo>
                  <a:pt x="53250" y="11658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1231957" y="881502"/>
            <a:ext cx="89244" cy="1502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239177" y="881871"/>
            <a:ext cx="75543" cy="13795"/>
          </a:xfrm>
          <a:custGeom>
            <a:avLst/>
            <a:gdLst/>
            <a:ahLst/>
            <a:cxnLst/>
            <a:rect l="l" t="t" r="r" b="b"/>
            <a:pathLst>
              <a:path w="73025" h="13334">
                <a:moveTo>
                  <a:pt x="40600" y="0"/>
                </a:moveTo>
                <a:lnTo>
                  <a:pt x="42894" y="1625"/>
                </a:lnTo>
                <a:lnTo>
                  <a:pt x="44042" y="1981"/>
                </a:lnTo>
                <a:lnTo>
                  <a:pt x="72875" y="12852"/>
                </a:lnTo>
                <a:lnTo>
                  <a:pt x="72104" y="12255"/>
                </a:lnTo>
                <a:lnTo>
                  <a:pt x="70509" y="10871"/>
                </a:lnTo>
                <a:lnTo>
                  <a:pt x="43300" y="609"/>
                </a:lnTo>
                <a:lnTo>
                  <a:pt x="41962" y="241"/>
                </a:lnTo>
                <a:lnTo>
                  <a:pt x="40600" y="0"/>
                </a:lnTo>
                <a:close/>
              </a:path>
              <a:path w="73025" h="13334">
                <a:moveTo>
                  <a:pt x="31866" y="139"/>
                </a:moveTo>
                <a:lnTo>
                  <a:pt x="30830" y="368"/>
                </a:lnTo>
                <a:lnTo>
                  <a:pt x="29804" y="660"/>
                </a:lnTo>
                <a:lnTo>
                  <a:pt x="2296" y="10756"/>
                </a:lnTo>
                <a:lnTo>
                  <a:pt x="745" y="12103"/>
                </a:lnTo>
                <a:lnTo>
                  <a:pt x="0" y="12700"/>
                </a:lnTo>
                <a:lnTo>
                  <a:pt x="29358" y="1917"/>
                </a:lnTo>
                <a:lnTo>
                  <a:pt x="31866" y="139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231957" y="882632"/>
            <a:ext cx="89244" cy="2125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1230637" y="897557"/>
            <a:ext cx="91966" cy="657"/>
          </a:xfrm>
          <a:custGeom>
            <a:avLst/>
            <a:gdLst/>
            <a:ahLst/>
            <a:cxnLst/>
            <a:rect l="l" t="t" r="r" b="b"/>
            <a:pathLst>
              <a:path w="88900" h="634">
                <a:moveTo>
                  <a:pt x="88808" y="0"/>
                </a:moveTo>
                <a:lnTo>
                  <a:pt x="87544" y="0"/>
                </a:lnTo>
                <a:lnTo>
                  <a:pt x="88816" y="114"/>
                </a:lnTo>
                <a:close/>
              </a:path>
              <a:path w="88900" h="634">
                <a:moveTo>
                  <a:pt x="1275" y="0"/>
                </a:moveTo>
                <a:lnTo>
                  <a:pt x="11" y="0"/>
                </a:lnTo>
                <a:lnTo>
                  <a:pt x="1275" y="114"/>
                </a:lnTo>
                <a:close/>
              </a:path>
            </a:pathLst>
          </a:custGeom>
          <a:solidFill>
            <a:srgbClr val="7B7877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1230650" y="896532"/>
            <a:ext cx="91859" cy="102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1231956" y="897557"/>
            <a:ext cx="89338" cy="657"/>
          </a:xfrm>
          <a:custGeom>
            <a:avLst/>
            <a:gdLst/>
            <a:ahLst/>
            <a:cxnLst/>
            <a:rect l="l" t="t" r="r" b="b"/>
            <a:pathLst>
              <a:path w="86359" h="634">
                <a:moveTo>
                  <a:pt x="86269" y="0"/>
                </a:moveTo>
                <a:lnTo>
                  <a:pt x="85996" y="0"/>
                </a:lnTo>
                <a:lnTo>
                  <a:pt x="86269" y="114"/>
                </a:lnTo>
                <a:close/>
              </a:path>
              <a:path w="86359" h="634">
                <a:moveTo>
                  <a:pt x="237" y="0"/>
                </a:moveTo>
                <a:lnTo>
                  <a:pt x="0" y="0"/>
                </a:lnTo>
                <a:lnTo>
                  <a:pt x="237" y="0"/>
                </a:lnTo>
                <a:close/>
              </a:path>
            </a:pathLst>
          </a:custGeom>
          <a:solidFill>
            <a:srgbClr val="605E5D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227095" y="896533"/>
            <a:ext cx="98961" cy="1914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1272225" y="897557"/>
            <a:ext cx="9197" cy="18393"/>
          </a:xfrm>
          <a:custGeom>
            <a:avLst/>
            <a:gdLst/>
            <a:ahLst/>
            <a:cxnLst/>
            <a:rect l="l" t="t" r="r" b="b"/>
            <a:pathLst>
              <a:path w="8890" h="17780">
                <a:moveTo>
                  <a:pt x="0" y="17513"/>
                </a:moveTo>
                <a:lnTo>
                  <a:pt x="8416" y="17513"/>
                </a:lnTo>
                <a:lnTo>
                  <a:pt x="8416" y="0"/>
                </a:lnTo>
                <a:lnTo>
                  <a:pt x="0" y="0"/>
                </a:lnTo>
                <a:lnTo>
                  <a:pt x="0" y="1751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1255861" y="897557"/>
            <a:ext cx="9197" cy="18393"/>
          </a:xfrm>
          <a:custGeom>
            <a:avLst/>
            <a:gdLst/>
            <a:ahLst/>
            <a:cxnLst/>
            <a:rect l="l" t="t" r="r" b="b"/>
            <a:pathLst>
              <a:path w="8890" h="17780">
                <a:moveTo>
                  <a:pt x="0" y="17513"/>
                </a:moveTo>
                <a:lnTo>
                  <a:pt x="8417" y="17513"/>
                </a:lnTo>
                <a:lnTo>
                  <a:pt x="8417" y="0"/>
                </a:lnTo>
                <a:lnTo>
                  <a:pt x="0" y="0"/>
                </a:lnTo>
                <a:lnTo>
                  <a:pt x="0" y="1751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1239502" y="897557"/>
            <a:ext cx="9197" cy="18393"/>
          </a:xfrm>
          <a:custGeom>
            <a:avLst/>
            <a:gdLst/>
            <a:ahLst/>
            <a:cxnLst/>
            <a:rect l="l" t="t" r="r" b="b"/>
            <a:pathLst>
              <a:path w="8890" h="17780">
                <a:moveTo>
                  <a:pt x="0" y="17513"/>
                </a:moveTo>
                <a:lnTo>
                  <a:pt x="8412" y="17513"/>
                </a:lnTo>
                <a:lnTo>
                  <a:pt x="8412" y="0"/>
                </a:lnTo>
                <a:lnTo>
                  <a:pt x="0" y="0"/>
                </a:lnTo>
                <a:lnTo>
                  <a:pt x="0" y="1751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226809" y="897676"/>
            <a:ext cx="5255" cy="18393"/>
          </a:xfrm>
          <a:custGeom>
            <a:avLst/>
            <a:gdLst/>
            <a:ahLst/>
            <a:cxnLst/>
            <a:rect l="l" t="t" r="r" b="b"/>
            <a:pathLst>
              <a:path w="5080" h="17780">
                <a:moveTo>
                  <a:pt x="4601" y="0"/>
                </a:moveTo>
                <a:lnTo>
                  <a:pt x="875" y="0"/>
                </a:lnTo>
                <a:lnTo>
                  <a:pt x="0" y="457"/>
                </a:lnTo>
                <a:lnTo>
                  <a:pt x="0" y="17500"/>
                </a:lnTo>
                <a:lnTo>
                  <a:pt x="4601" y="17500"/>
                </a:lnTo>
                <a:lnTo>
                  <a:pt x="4601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1288585" y="897557"/>
            <a:ext cx="9197" cy="18393"/>
          </a:xfrm>
          <a:custGeom>
            <a:avLst/>
            <a:gdLst/>
            <a:ahLst/>
            <a:cxnLst/>
            <a:rect l="l" t="t" r="r" b="b"/>
            <a:pathLst>
              <a:path w="8890" h="17780">
                <a:moveTo>
                  <a:pt x="0" y="17513"/>
                </a:moveTo>
                <a:lnTo>
                  <a:pt x="8417" y="17513"/>
                </a:lnTo>
                <a:lnTo>
                  <a:pt x="8417" y="0"/>
                </a:lnTo>
                <a:lnTo>
                  <a:pt x="0" y="0"/>
                </a:lnTo>
                <a:lnTo>
                  <a:pt x="0" y="1751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1304949" y="897557"/>
            <a:ext cx="9197" cy="18393"/>
          </a:xfrm>
          <a:custGeom>
            <a:avLst/>
            <a:gdLst/>
            <a:ahLst/>
            <a:cxnLst/>
            <a:rect l="l" t="t" r="r" b="b"/>
            <a:pathLst>
              <a:path w="8890" h="17780">
                <a:moveTo>
                  <a:pt x="0" y="17513"/>
                </a:moveTo>
                <a:lnTo>
                  <a:pt x="8416" y="17513"/>
                </a:lnTo>
                <a:lnTo>
                  <a:pt x="8416" y="0"/>
                </a:lnTo>
                <a:lnTo>
                  <a:pt x="0" y="0"/>
                </a:lnTo>
                <a:lnTo>
                  <a:pt x="0" y="17513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320814" y="897676"/>
            <a:ext cx="5912" cy="18393"/>
          </a:xfrm>
          <a:custGeom>
            <a:avLst/>
            <a:gdLst/>
            <a:ahLst/>
            <a:cxnLst/>
            <a:rect l="l" t="t" r="r" b="b"/>
            <a:pathLst>
              <a:path w="5715" h="17780">
                <a:moveTo>
                  <a:pt x="4471" y="0"/>
                </a:moveTo>
                <a:lnTo>
                  <a:pt x="0" y="0"/>
                </a:lnTo>
                <a:lnTo>
                  <a:pt x="0" y="17500"/>
                </a:lnTo>
                <a:lnTo>
                  <a:pt x="5176" y="17500"/>
                </a:lnTo>
                <a:lnTo>
                  <a:pt x="5176" y="457"/>
                </a:lnTo>
                <a:lnTo>
                  <a:pt x="4471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232091" y="833063"/>
            <a:ext cx="89338" cy="48610"/>
          </a:xfrm>
          <a:custGeom>
            <a:avLst/>
            <a:gdLst/>
            <a:ahLst/>
            <a:cxnLst/>
            <a:rect l="l" t="t" r="r" b="b"/>
            <a:pathLst>
              <a:path w="86359" h="46990">
                <a:moveTo>
                  <a:pt x="43196" y="0"/>
                </a:moveTo>
                <a:lnTo>
                  <a:pt x="10916" y="23850"/>
                </a:lnTo>
                <a:lnTo>
                  <a:pt x="0" y="46443"/>
                </a:lnTo>
                <a:lnTo>
                  <a:pt x="8718" y="38221"/>
                </a:lnTo>
                <a:lnTo>
                  <a:pt x="19505" y="29152"/>
                </a:lnTo>
                <a:lnTo>
                  <a:pt x="30905" y="20347"/>
                </a:lnTo>
                <a:lnTo>
                  <a:pt x="43192" y="11582"/>
                </a:lnTo>
                <a:lnTo>
                  <a:pt x="59529" y="11582"/>
                </a:lnTo>
                <a:lnTo>
                  <a:pt x="55332" y="8469"/>
                </a:lnTo>
                <a:lnTo>
                  <a:pt x="48625" y="3689"/>
                </a:lnTo>
                <a:lnTo>
                  <a:pt x="46007" y="1879"/>
                </a:lnTo>
                <a:lnTo>
                  <a:pt x="43196" y="0"/>
                </a:lnTo>
                <a:close/>
              </a:path>
              <a:path w="86359" h="46990">
                <a:moveTo>
                  <a:pt x="59529" y="11582"/>
                </a:moveTo>
                <a:lnTo>
                  <a:pt x="43192" y="11582"/>
                </a:lnTo>
                <a:lnTo>
                  <a:pt x="55318" y="20241"/>
                </a:lnTo>
                <a:lnTo>
                  <a:pt x="66981" y="29248"/>
                </a:lnTo>
                <a:lnTo>
                  <a:pt x="77275" y="37892"/>
                </a:lnTo>
                <a:lnTo>
                  <a:pt x="85975" y="46037"/>
                </a:lnTo>
                <a:lnTo>
                  <a:pt x="84707" y="31661"/>
                </a:lnTo>
                <a:lnTo>
                  <a:pt x="81865" y="29152"/>
                </a:lnTo>
                <a:lnTo>
                  <a:pt x="78907" y="26657"/>
                </a:lnTo>
                <a:lnTo>
                  <a:pt x="75443" y="23837"/>
                </a:lnTo>
                <a:lnTo>
                  <a:pt x="64739" y="15447"/>
                </a:lnTo>
                <a:lnTo>
                  <a:pt x="59529" y="11582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235558" y="805407"/>
            <a:ext cx="82112" cy="36786"/>
          </a:xfrm>
          <a:custGeom>
            <a:avLst/>
            <a:gdLst/>
            <a:ahLst/>
            <a:cxnLst/>
            <a:rect l="l" t="t" r="r" b="b"/>
            <a:pathLst>
              <a:path w="79375" h="35559">
                <a:moveTo>
                  <a:pt x="50460" y="0"/>
                </a:moveTo>
                <a:lnTo>
                  <a:pt x="29274" y="0"/>
                </a:lnTo>
                <a:lnTo>
                  <a:pt x="24616" y="3235"/>
                </a:lnTo>
                <a:lnTo>
                  <a:pt x="19291" y="7097"/>
                </a:lnTo>
                <a:lnTo>
                  <a:pt x="13505" y="11473"/>
                </a:lnTo>
                <a:lnTo>
                  <a:pt x="7564" y="16167"/>
                </a:lnTo>
                <a:lnTo>
                  <a:pt x="5298" y="18008"/>
                </a:lnTo>
                <a:lnTo>
                  <a:pt x="3196" y="19608"/>
                </a:lnTo>
                <a:lnTo>
                  <a:pt x="1234" y="21285"/>
                </a:lnTo>
                <a:lnTo>
                  <a:pt x="0" y="35242"/>
                </a:lnTo>
                <a:lnTo>
                  <a:pt x="8460" y="27609"/>
                </a:lnTo>
                <a:lnTo>
                  <a:pt x="18204" y="19578"/>
                </a:lnTo>
                <a:lnTo>
                  <a:pt x="28963" y="11360"/>
                </a:lnTo>
                <a:lnTo>
                  <a:pt x="39841" y="3619"/>
                </a:lnTo>
                <a:lnTo>
                  <a:pt x="55637" y="3619"/>
                </a:lnTo>
                <a:lnTo>
                  <a:pt x="50460" y="0"/>
                </a:lnTo>
                <a:close/>
              </a:path>
              <a:path w="79375" h="35559">
                <a:moveTo>
                  <a:pt x="55637" y="3619"/>
                </a:moveTo>
                <a:lnTo>
                  <a:pt x="39841" y="3619"/>
                </a:lnTo>
                <a:lnTo>
                  <a:pt x="50878" y="11473"/>
                </a:lnTo>
                <a:lnTo>
                  <a:pt x="61204" y="19335"/>
                </a:lnTo>
                <a:lnTo>
                  <a:pt x="70855" y="27243"/>
                </a:lnTo>
                <a:lnTo>
                  <a:pt x="79274" y="34785"/>
                </a:lnTo>
                <a:lnTo>
                  <a:pt x="78040" y="20802"/>
                </a:lnTo>
                <a:lnTo>
                  <a:pt x="76197" y="19227"/>
                </a:lnTo>
                <a:lnTo>
                  <a:pt x="74231" y="17894"/>
                </a:lnTo>
                <a:lnTo>
                  <a:pt x="72092" y="16154"/>
                </a:lnTo>
                <a:lnTo>
                  <a:pt x="66038" y="11360"/>
                </a:lnTo>
                <a:lnTo>
                  <a:pt x="60408" y="7091"/>
                </a:lnTo>
                <a:lnTo>
                  <a:pt x="55637" y="3619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225405" y="700515"/>
            <a:ext cx="102476" cy="92622"/>
          </a:xfrm>
          <a:custGeom>
            <a:avLst/>
            <a:gdLst/>
            <a:ahLst/>
            <a:cxnLst/>
            <a:rect l="l" t="t" r="r" b="b"/>
            <a:pathLst>
              <a:path w="99059" h="89534">
                <a:moveTo>
                  <a:pt x="0" y="88912"/>
                </a:moveTo>
                <a:lnTo>
                  <a:pt x="98935" y="88912"/>
                </a:lnTo>
                <a:lnTo>
                  <a:pt x="98935" y="0"/>
                </a:lnTo>
                <a:lnTo>
                  <a:pt x="0" y="0"/>
                </a:lnTo>
                <a:lnTo>
                  <a:pt x="0" y="88912"/>
                </a:lnTo>
                <a:close/>
              </a:path>
            </a:pathLst>
          </a:custGeom>
          <a:solidFill>
            <a:srgbClr val="BB6C1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1227591" y="702734"/>
            <a:ext cx="97974" cy="8753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1227591" y="702734"/>
            <a:ext cx="98534" cy="38100"/>
          </a:xfrm>
          <a:custGeom>
            <a:avLst/>
            <a:gdLst/>
            <a:ahLst/>
            <a:cxnLst/>
            <a:rect l="l" t="t" r="r" b="b"/>
            <a:pathLst>
              <a:path w="95250" h="36829">
                <a:moveTo>
                  <a:pt x="0" y="36423"/>
                </a:moveTo>
                <a:lnTo>
                  <a:pt x="94708" y="36423"/>
                </a:lnTo>
                <a:lnTo>
                  <a:pt x="94708" y="0"/>
                </a:lnTo>
                <a:lnTo>
                  <a:pt x="0" y="0"/>
                </a:lnTo>
                <a:lnTo>
                  <a:pt x="0" y="36423"/>
                </a:lnTo>
                <a:close/>
              </a:path>
            </a:pathLst>
          </a:custGeom>
          <a:solidFill>
            <a:srgbClr val="2E74B8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1229781" y="792953"/>
            <a:ext cx="11824" cy="4598"/>
          </a:xfrm>
          <a:custGeom>
            <a:avLst/>
            <a:gdLst/>
            <a:ahLst/>
            <a:cxnLst/>
            <a:rect l="l" t="t" r="r" b="b"/>
            <a:pathLst>
              <a:path w="11430" h="4445">
                <a:moveTo>
                  <a:pt x="0" y="4381"/>
                </a:moveTo>
                <a:lnTo>
                  <a:pt x="10929" y="4381"/>
                </a:lnTo>
                <a:lnTo>
                  <a:pt x="10929" y="0"/>
                </a:lnTo>
                <a:lnTo>
                  <a:pt x="0" y="0"/>
                </a:lnTo>
                <a:lnTo>
                  <a:pt x="0" y="4381"/>
                </a:lnTo>
                <a:close/>
              </a:path>
            </a:pathLst>
          </a:custGeom>
          <a:solidFill>
            <a:srgbClr val="C87419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953391" y="512774"/>
            <a:ext cx="1971" cy="5912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1353" y="5473"/>
                </a:moveTo>
                <a:lnTo>
                  <a:pt x="107" y="5473"/>
                </a:lnTo>
                <a:lnTo>
                  <a:pt x="0" y="0"/>
                </a:lnTo>
                <a:lnTo>
                  <a:pt x="1245" y="0"/>
                </a:lnTo>
                <a:lnTo>
                  <a:pt x="1353" y="5473"/>
                </a:lnTo>
                <a:close/>
              </a:path>
            </a:pathLst>
          </a:custGeom>
          <a:solidFill>
            <a:srgbClr val="498DC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896698" y="512774"/>
            <a:ext cx="1971" cy="5912"/>
          </a:xfrm>
          <a:custGeom>
            <a:avLst/>
            <a:gdLst/>
            <a:ahLst/>
            <a:cxnLst/>
            <a:rect l="l" t="t" r="r" b="b"/>
            <a:pathLst>
              <a:path w="1904" h="5715">
                <a:moveTo>
                  <a:pt x="0" y="5473"/>
                </a:moveTo>
                <a:lnTo>
                  <a:pt x="1249" y="5473"/>
                </a:lnTo>
                <a:lnTo>
                  <a:pt x="1357" y="0"/>
                </a:lnTo>
                <a:lnTo>
                  <a:pt x="111" y="0"/>
                </a:lnTo>
                <a:lnTo>
                  <a:pt x="0" y="5473"/>
                </a:lnTo>
                <a:close/>
              </a:path>
            </a:pathLst>
          </a:custGeom>
          <a:solidFill>
            <a:srgbClr val="498DC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897991" y="512774"/>
            <a:ext cx="55511" cy="566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247341" y="512774"/>
            <a:ext cx="59121" cy="5912"/>
          </a:xfrm>
          <a:custGeom>
            <a:avLst/>
            <a:gdLst/>
            <a:ahLst/>
            <a:cxnLst/>
            <a:rect l="l" t="t" r="r" b="b"/>
            <a:pathLst>
              <a:path w="57150" h="5715">
                <a:moveTo>
                  <a:pt x="56432" y="0"/>
                </a:moveTo>
                <a:lnTo>
                  <a:pt x="55190" y="0"/>
                </a:lnTo>
                <a:lnTo>
                  <a:pt x="55299" y="5473"/>
                </a:lnTo>
                <a:lnTo>
                  <a:pt x="56540" y="5473"/>
                </a:lnTo>
                <a:lnTo>
                  <a:pt x="56432" y="0"/>
                </a:lnTo>
                <a:close/>
              </a:path>
              <a:path w="57150" h="5715">
                <a:moveTo>
                  <a:pt x="1352" y="0"/>
                </a:moveTo>
                <a:lnTo>
                  <a:pt x="107" y="0"/>
                </a:lnTo>
                <a:lnTo>
                  <a:pt x="0" y="5473"/>
                </a:lnTo>
                <a:lnTo>
                  <a:pt x="1244" y="5473"/>
                </a:lnTo>
                <a:lnTo>
                  <a:pt x="1352" y="0"/>
                </a:lnTo>
                <a:close/>
              </a:path>
            </a:pathLst>
          </a:custGeom>
          <a:solidFill>
            <a:srgbClr val="498DC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248632" y="512774"/>
            <a:ext cx="55911" cy="566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1020667" y="792716"/>
            <a:ext cx="220963" cy="4401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1207742" y="754275"/>
            <a:ext cx="56532" cy="4079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1020667" y="822762"/>
            <a:ext cx="216776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8944" y="0"/>
                </a:lnTo>
              </a:path>
            </a:pathLst>
          </a:custGeom>
          <a:ln w="7061">
            <a:solidFill>
              <a:srgbClr val="D6D3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1210229" y="820923"/>
            <a:ext cx="18393" cy="3941"/>
          </a:xfrm>
          <a:custGeom>
            <a:avLst/>
            <a:gdLst/>
            <a:ahLst/>
            <a:cxnLst/>
            <a:rect l="l" t="t" r="r" b="b"/>
            <a:pathLst>
              <a:path w="17780" h="3809">
                <a:moveTo>
                  <a:pt x="0" y="3568"/>
                </a:moveTo>
                <a:lnTo>
                  <a:pt x="17240" y="3568"/>
                </a:lnTo>
                <a:lnTo>
                  <a:pt x="17240" y="0"/>
                </a:lnTo>
                <a:lnTo>
                  <a:pt x="0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DE2C1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1176216" y="820923"/>
            <a:ext cx="18393" cy="3941"/>
          </a:xfrm>
          <a:custGeom>
            <a:avLst/>
            <a:gdLst/>
            <a:ahLst/>
            <a:cxnLst/>
            <a:rect l="l" t="t" r="r" b="b"/>
            <a:pathLst>
              <a:path w="17780" h="3809">
                <a:moveTo>
                  <a:pt x="0" y="3568"/>
                </a:moveTo>
                <a:lnTo>
                  <a:pt x="17241" y="3568"/>
                </a:lnTo>
                <a:lnTo>
                  <a:pt x="17241" y="0"/>
                </a:lnTo>
                <a:lnTo>
                  <a:pt x="0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DE2C1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1142205" y="820923"/>
            <a:ext cx="18393" cy="3941"/>
          </a:xfrm>
          <a:custGeom>
            <a:avLst/>
            <a:gdLst/>
            <a:ahLst/>
            <a:cxnLst/>
            <a:rect l="l" t="t" r="r" b="b"/>
            <a:pathLst>
              <a:path w="17780" h="3809">
                <a:moveTo>
                  <a:pt x="0" y="3568"/>
                </a:moveTo>
                <a:lnTo>
                  <a:pt x="17240" y="3568"/>
                </a:lnTo>
                <a:lnTo>
                  <a:pt x="17240" y="0"/>
                </a:lnTo>
                <a:lnTo>
                  <a:pt x="0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DE2C1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108192" y="820923"/>
            <a:ext cx="18393" cy="3941"/>
          </a:xfrm>
          <a:custGeom>
            <a:avLst/>
            <a:gdLst/>
            <a:ahLst/>
            <a:cxnLst/>
            <a:rect l="l" t="t" r="r" b="b"/>
            <a:pathLst>
              <a:path w="17780" h="3809">
                <a:moveTo>
                  <a:pt x="0" y="3568"/>
                </a:moveTo>
                <a:lnTo>
                  <a:pt x="17240" y="3568"/>
                </a:lnTo>
                <a:lnTo>
                  <a:pt x="17240" y="0"/>
                </a:lnTo>
                <a:lnTo>
                  <a:pt x="0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DE2C1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074179" y="820923"/>
            <a:ext cx="18393" cy="3941"/>
          </a:xfrm>
          <a:custGeom>
            <a:avLst/>
            <a:gdLst/>
            <a:ahLst/>
            <a:cxnLst/>
            <a:rect l="l" t="t" r="r" b="b"/>
            <a:pathLst>
              <a:path w="17780" h="3809">
                <a:moveTo>
                  <a:pt x="0" y="3568"/>
                </a:moveTo>
                <a:lnTo>
                  <a:pt x="17240" y="3568"/>
                </a:lnTo>
                <a:lnTo>
                  <a:pt x="17240" y="0"/>
                </a:lnTo>
                <a:lnTo>
                  <a:pt x="0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DE2C1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1040166" y="820923"/>
            <a:ext cx="18393" cy="3941"/>
          </a:xfrm>
          <a:custGeom>
            <a:avLst/>
            <a:gdLst/>
            <a:ahLst/>
            <a:cxnLst/>
            <a:rect l="l" t="t" r="r" b="b"/>
            <a:pathLst>
              <a:path w="17779" h="3809">
                <a:moveTo>
                  <a:pt x="0" y="3568"/>
                </a:moveTo>
                <a:lnTo>
                  <a:pt x="17240" y="3568"/>
                </a:lnTo>
                <a:lnTo>
                  <a:pt x="17240" y="0"/>
                </a:lnTo>
                <a:lnTo>
                  <a:pt x="0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DE2C1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1020942" y="821252"/>
            <a:ext cx="2628" cy="3941"/>
          </a:xfrm>
          <a:custGeom>
            <a:avLst/>
            <a:gdLst/>
            <a:ahLst/>
            <a:cxnLst/>
            <a:rect l="l" t="t" r="r" b="b"/>
            <a:pathLst>
              <a:path w="2540" h="3809">
                <a:moveTo>
                  <a:pt x="0" y="3289"/>
                </a:moveTo>
                <a:lnTo>
                  <a:pt x="2299" y="3289"/>
                </a:lnTo>
                <a:lnTo>
                  <a:pt x="2299" y="0"/>
                </a:lnTo>
                <a:lnTo>
                  <a:pt x="0" y="0"/>
                </a:lnTo>
                <a:lnTo>
                  <a:pt x="0" y="3289"/>
                </a:lnTo>
                <a:close/>
              </a:path>
            </a:pathLst>
          </a:custGeom>
          <a:solidFill>
            <a:srgbClr val="DE2C1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1220556" y="814578"/>
            <a:ext cx="31531" cy="82769"/>
          </a:xfrm>
          <a:custGeom>
            <a:avLst/>
            <a:gdLst/>
            <a:ahLst/>
            <a:cxnLst/>
            <a:rect l="l" t="t" r="r" b="b"/>
            <a:pathLst>
              <a:path w="30480" h="80009">
                <a:moveTo>
                  <a:pt x="0" y="79971"/>
                </a:moveTo>
                <a:lnTo>
                  <a:pt x="30008" y="79971"/>
                </a:lnTo>
                <a:lnTo>
                  <a:pt x="30008" y="0"/>
                </a:lnTo>
                <a:lnTo>
                  <a:pt x="0" y="0"/>
                </a:lnTo>
                <a:lnTo>
                  <a:pt x="0" y="79971"/>
                </a:lnTo>
                <a:close/>
              </a:path>
            </a:pathLst>
          </a:custGeom>
          <a:solidFill>
            <a:srgbClr val="F27B07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222208" y="814578"/>
            <a:ext cx="28247" cy="82769"/>
          </a:xfrm>
          <a:custGeom>
            <a:avLst/>
            <a:gdLst/>
            <a:ahLst/>
            <a:cxnLst/>
            <a:rect l="l" t="t" r="r" b="b"/>
            <a:pathLst>
              <a:path w="27305" h="80009">
                <a:moveTo>
                  <a:pt x="0" y="79971"/>
                </a:moveTo>
                <a:lnTo>
                  <a:pt x="26819" y="79971"/>
                </a:lnTo>
                <a:lnTo>
                  <a:pt x="26819" y="0"/>
                </a:lnTo>
                <a:lnTo>
                  <a:pt x="0" y="0"/>
                </a:lnTo>
                <a:lnTo>
                  <a:pt x="0" y="79971"/>
                </a:lnTo>
                <a:close/>
              </a:path>
            </a:pathLst>
          </a:custGeom>
          <a:solidFill>
            <a:srgbClr val="DBDEE5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224721" y="814578"/>
            <a:ext cx="22991" cy="82769"/>
          </a:xfrm>
          <a:custGeom>
            <a:avLst/>
            <a:gdLst/>
            <a:ahLst/>
            <a:cxnLst/>
            <a:rect l="l" t="t" r="r" b="b"/>
            <a:pathLst>
              <a:path w="22225" h="80009">
                <a:moveTo>
                  <a:pt x="0" y="79971"/>
                </a:moveTo>
                <a:lnTo>
                  <a:pt x="21959" y="79971"/>
                </a:lnTo>
                <a:lnTo>
                  <a:pt x="21959" y="0"/>
                </a:lnTo>
                <a:lnTo>
                  <a:pt x="0" y="0"/>
                </a:lnTo>
                <a:lnTo>
                  <a:pt x="0" y="79971"/>
                </a:lnTo>
                <a:close/>
              </a:path>
            </a:pathLst>
          </a:custGeom>
          <a:solidFill>
            <a:srgbClr val="E0E8E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219807" y="813725"/>
            <a:ext cx="32845" cy="19050"/>
          </a:xfrm>
          <a:custGeom>
            <a:avLst/>
            <a:gdLst/>
            <a:ahLst/>
            <a:cxnLst/>
            <a:rect l="l" t="t" r="r" b="b"/>
            <a:pathLst>
              <a:path w="31750" h="18415">
                <a:moveTo>
                  <a:pt x="0" y="18059"/>
                </a:moveTo>
                <a:lnTo>
                  <a:pt x="31456" y="18059"/>
                </a:lnTo>
                <a:lnTo>
                  <a:pt x="31456" y="0"/>
                </a:lnTo>
                <a:lnTo>
                  <a:pt x="0" y="0"/>
                </a:lnTo>
                <a:lnTo>
                  <a:pt x="0" y="18059"/>
                </a:lnTo>
                <a:close/>
              </a:path>
            </a:pathLst>
          </a:custGeom>
          <a:solidFill>
            <a:srgbClr val="4468B5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1232141" y="827913"/>
            <a:ext cx="7883" cy="7883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5908" y="0"/>
                </a:moveTo>
                <a:lnTo>
                  <a:pt x="1706" y="0"/>
                </a:lnTo>
                <a:lnTo>
                  <a:pt x="0" y="1625"/>
                </a:lnTo>
                <a:lnTo>
                  <a:pt x="0" y="5613"/>
                </a:lnTo>
                <a:lnTo>
                  <a:pt x="1706" y="7238"/>
                </a:lnTo>
                <a:lnTo>
                  <a:pt x="5908" y="7238"/>
                </a:lnTo>
                <a:lnTo>
                  <a:pt x="7611" y="5613"/>
                </a:lnTo>
                <a:lnTo>
                  <a:pt x="7611" y="1625"/>
                </a:lnTo>
                <a:lnTo>
                  <a:pt x="5908" y="0"/>
                </a:lnTo>
                <a:close/>
              </a:path>
            </a:pathLst>
          </a:custGeom>
          <a:solidFill>
            <a:srgbClr val="456CB7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1222208" y="813725"/>
            <a:ext cx="28247" cy="19050"/>
          </a:xfrm>
          <a:custGeom>
            <a:avLst/>
            <a:gdLst/>
            <a:ahLst/>
            <a:cxnLst/>
            <a:rect l="l" t="t" r="r" b="b"/>
            <a:pathLst>
              <a:path w="27305" h="18415">
                <a:moveTo>
                  <a:pt x="0" y="18059"/>
                </a:moveTo>
                <a:lnTo>
                  <a:pt x="26819" y="18059"/>
                </a:lnTo>
                <a:lnTo>
                  <a:pt x="26819" y="0"/>
                </a:lnTo>
                <a:lnTo>
                  <a:pt x="0" y="0"/>
                </a:lnTo>
                <a:lnTo>
                  <a:pt x="0" y="18059"/>
                </a:lnTo>
                <a:close/>
              </a:path>
            </a:pathLst>
          </a:custGeom>
          <a:solidFill>
            <a:srgbClr val="3E5AAF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1224721" y="813725"/>
            <a:ext cx="22991" cy="19050"/>
          </a:xfrm>
          <a:custGeom>
            <a:avLst/>
            <a:gdLst/>
            <a:ahLst/>
            <a:cxnLst/>
            <a:rect l="l" t="t" r="r" b="b"/>
            <a:pathLst>
              <a:path w="22225" h="18415">
                <a:moveTo>
                  <a:pt x="0" y="18059"/>
                </a:moveTo>
                <a:lnTo>
                  <a:pt x="21959" y="18059"/>
                </a:lnTo>
                <a:lnTo>
                  <a:pt x="21959" y="0"/>
                </a:lnTo>
                <a:lnTo>
                  <a:pt x="0" y="0"/>
                </a:lnTo>
                <a:lnTo>
                  <a:pt x="0" y="18059"/>
                </a:lnTo>
                <a:close/>
              </a:path>
            </a:pathLst>
          </a:custGeom>
          <a:solidFill>
            <a:srgbClr val="456CB7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225492" y="776806"/>
            <a:ext cx="8540" cy="15766"/>
          </a:xfrm>
          <a:custGeom>
            <a:avLst/>
            <a:gdLst/>
            <a:ahLst/>
            <a:cxnLst/>
            <a:rect l="l" t="t" r="r" b="b"/>
            <a:pathLst>
              <a:path w="8255" h="15240">
                <a:moveTo>
                  <a:pt x="4572" y="0"/>
                </a:moveTo>
                <a:lnTo>
                  <a:pt x="92" y="12"/>
                </a:lnTo>
                <a:lnTo>
                  <a:pt x="4161" y="152"/>
                </a:lnTo>
                <a:lnTo>
                  <a:pt x="7400" y="3314"/>
                </a:lnTo>
                <a:lnTo>
                  <a:pt x="7400" y="11480"/>
                </a:lnTo>
                <a:lnTo>
                  <a:pt x="4161" y="14643"/>
                </a:lnTo>
                <a:lnTo>
                  <a:pt x="0" y="14782"/>
                </a:lnTo>
                <a:lnTo>
                  <a:pt x="4572" y="14782"/>
                </a:lnTo>
                <a:lnTo>
                  <a:pt x="8049" y="11480"/>
                </a:lnTo>
                <a:lnTo>
                  <a:pt x="8049" y="3314"/>
                </a:lnTo>
                <a:lnTo>
                  <a:pt x="4572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1220084" y="762183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1619" y="5270"/>
                </a:moveTo>
                <a:lnTo>
                  <a:pt x="0" y="5410"/>
                </a:lnTo>
                <a:lnTo>
                  <a:pt x="107" y="6299"/>
                </a:lnTo>
                <a:lnTo>
                  <a:pt x="441" y="6959"/>
                </a:lnTo>
                <a:lnTo>
                  <a:pt x="1558" y="7874"/>
                </a:lnTo>
                <a:lnTo>
                  <a:pt x="2357" y="8102"/>
                </a:lnTo>
                <a:lnTo>
                  <a:pt x="4114" y="8102"/>
                </a:lnTo>
                <a:lnTo>
                  <a:pt x="4711" y="8013"/>
                </a:lnTo>
                <a:lnTo>
                  <a:pt x="5669" y="7632"/>
                </a:lnTo>
                <a:lnTo>
                  <a:pt x="6040" y="7340"/>
                </a:lnTo>
                <a:lnTo>
                  <a:pt x="6418" y="6769"/>
                </a:lnTo>
                <a:lnTo>
                  <a:pt x="2912" y="6769"/>
                </a:lnTo>
                <a:lnTo>
                  <a:pt x="2509" y="6642"/>
                </a:lnTo>
                <a:lnTo>
                  <a:pt x="1897" y="6134"/>
                </a:lnTo>
                <a:lnTo>
                  <a:pt x="1717" y="5791"/>
                </a:lnTo>
                <a:lnTo>
                  <a:pt x="1619" y="5270"/>
                </a:lnTo>
                <a:close/>
              </a:path>
              <a:path w="6984" h="8254">
                <a:moveTo>
                  <a:pt x="4338" y="0"/>
                </a:moveTo>
                <a:lnTo>
                  <a:pt x="2670" y="0"/>
                </a:lnTo>
                <a:lnTo>
                  <a:pt x="2131" y="88"/>
                </a:lnTo>
                <a:lnTo>
                  <a:pt x="1234" y="457"/>
                </a:lnTo>
                <a:lnTo>
                  <a:pt x="892" y="723"/>
                </a:lnTo>
                <a:lnTo>
                  <a:pt x="426" y="1396"/>
                </a:lnTo>
                <a:lnTo>
                  <a:pt x="341" y="2895"/>
                </a:lnTo>
                <a:lnTo>
                  <a:pt x="549" y="3327"/>
                </a:lnTo>
                <a:lnTo>
                  <a:pt x="1414" y="4063"/>
                </a:lnTo>
                <a:lnTo>
                  <a:pt x="2040" y="4330"/>
                </a:lnTo>
                <a:lnTo>
                  <a:pt x="4067" y="4813"/>
                </a:lnTo>
                <a:lnTo>
                  <a:pt x="4550" y="4978"/>
                </a:lnTo>
                <a:lnTo>
                  <a:pt x="4748" y="5092"/>
                </a:lnTo>
                <a:lnTo>
                  <a:pt x="4948" y="6134"/>
                </a:lnTo>
                <a:lnTo>
                  <a:pt x="4356" y="6667"/>
                </a:lnTo>
                <a:lnTo>
                  <a:pt x="3952" y="6769"/>
                </a:lnTo>
                <a:lnTo>
                  <a:pt x="6418" y="6769"/>
                </a:lnTo>
                <a:lnTo>
                  <a:pt x="6562" y="6553"/>
                </a:lnTo>
                <a:lnTo>
                  <a:pt x="6687" y="6159"/>
                </a:lnTo>
                <a:lnTo>
                  <a:pt x="6587" y="4775"/>
                </a:lnTo>
                <a:lnTo>
                  <a:pt x="2854" y="2895"/>
                </a:lnTo>
                <a:lnTo>
                  <a:pt x="2346" y="2717"/>
                </a:lnTo>
                <a:lnTo>
                  <a:pt x="1984" y="2438"/>
                </a:lnTo>
                <a:lnTo>
                  <a:pt x="2069" y="1650"/>
                </a:lnTo>
                <a:lnTo>
                  <a:pt x="2425" y="1409"/>
                </a:lnTo>
                <a:lnTo>
                  <a:pt x="2804" y="1308"/>
                </a:lnTo>
                <a:lnTo>
                  <a:pt x="6268" y="1308"/>
                </a:lnTo>
                <a:lnTo>
                  <a:pt x="6159" y="1079"/>
                </a:lnTo>
                <a:lnTo>
                  <a:pt x="5115" y="215"/>
                </a:lnTo>
                <a:lnTo>
                  <a:pt x="4338" y="0"/>
                </a:lnTo>
                <a:close/>
              </a:path>
              <a:path w="6984" h="8254">
                <a:moveTo>
                  <a:pt x="6268" y="1308"/>
                </a:moveTo>
                <a:lnTo>
                  <a:pt x="3754" y="1308"/>
                </a:lnTo>
                <a:lnTo>
                  <a:pt x="4120" y="1409"/>
                </a:lnTo>
                <a:lnTo>
                  <a:pt x="4525" y="1714"/>
                </a:lnTo>
                <a:lnTo>
                  <a:pt x="4641" y="1879"/>
                </a:lnTo>
                <a:lnTo>
                  <a:pt x="4726" y="2044"/>
                </a:lnTo>
                <a:lnTo>
                  <a:pt x="4798" y="2438"/>
                </a:lnTo>
                <a:lnTo>
                  <a:pt x="6461" y="2374"/>
                </a:lnTo>
                <a:lnTo>
                  <a:pt x="6432" y="1650"/>
                </a:lnTo>
                <a:lnTo>
                  <a:pt x="6268" y="1308"/>
                </a:lnTo>
                <a:close/>
              </a:path>
            </a:pathLst>
          </a:custGeom>
          <a:solidFill>
            <a:srgbClr val="DE2B1A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1227849" y="762315"/>
            <a:ext cx="7226" cy="8540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4103" y="1333"/>
                </a:moveTo>
                <a:lnTo>
                  <a:pt x="2440" y="1333"/>
                </a:lnTo>
                <a:lnTo>
                  <a:pt x="2440" y="7835"/>
                </a:lnTo>
                <a:lnTo>
                  <a:pt x="4103" y="7835"/>
                </a:lnTo>
                <a:lnTo>
                  <a:pt x="4103" y="1333"/>
                </a:lnTo>
                <a:close/>
              </a:path>
              <a:path w="6984" h="8254">
                <a:moveTo>
                  <a:pt x="6541" y="0"/>
                </a:moveTo>
                <a:lnTo>
                  <a:pt x="0" y="0"/>
                </a:lnTo>
                <a:lnTo>
                  <a:pt x="0" y="1333"/>
                </a:lnTo>
                <a:lnTo>
                  <a:pt x="6541" y="1333"/>
                </a:lnTo>
                <a:lnTo>
                  <a:pt x="6541" y="0"/>
                </a:lnTo>
                <a:close/>
              </a:path>
            </a:pathLst>
          </a:custGeom>
          <a:solidFill>
            <a:srgbClr val="DE2B1A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1235264" y="762183"/>
            <a:ext cx="8540" cy="8540"/>
          </a:xfrm>
          <a:custGeom>
            <a:avLst/>
            <a:gdLst/>
            <a:ahLst/>
            <a:cxnLst/>
            <a:rect l="l" t="t" r="r" b="b"/>
            <a:pathLst>
              <a:path w="8255" h="8254">
                <a:moveTo>
                  <a:pt x="5097" y="0"/>
                </a:moveTo>
                <a:lnTo>
                  <a:pt x="3213" y="0"/>
                </a:lnTo>
                <a:lnTo>
                  <a:pt x="2623" y="101"/>
                </a:lnTo>
                <a:lnTo>
                  <a:pt x="0" y="5613"/>
                </a:lnTo>
                <a:lnTo>
                  <a:pt x="262" y="6324"/>
                </a:lnTo>
                <a:lnTo>
                  <a:pt x="1708" y="7746"/>
                </a:lnTo>
                <a:lnTo>
                  <a:pt x="2681" y="8102"/>
                </a:lnTo>
                <a:lnTo>
                  <a:pt x="5114" y="8102"/>
                </a:lnTo>
                <a:lnTo>
                  <a:pt x="6078" y="7746"/>
                </a:lnTo>
                <a:lnTo>
                  <a:pt x="7091" y="6743"/>
                </a:lnTo>
                <a:lnTo>
                  <a:pt x="3239" y="6743"/>
                </a:lnTo>
                <a:lnTo>
                  <a:pt x="2691" y="6515"/>
                </a:lnTo>
                <a:lnTo>
                  <a:pt x="1840" y="5613"/>
                </a:lnTo>
                <a:lnTo>
                  <a:pt x="1740" y="5321"/>
                </a:lnTo>
                <a:lnTo>
                  <a:pt x="1848" y="2451"/>
                </a:lnTo>
                <a:lnTo>
                  <a:pt x="2662" y="1574"/>
                </a:lnTo>
                <a:lnTo>
                  <a:pt x="3217" y="1346"/>
                </a:lnTo>
                <a:lnTo>
                  <a:pt x="7072" y="1346"/>
                </a:lnTo>
                <a:lnTo>
                  <a:pt x="6068" y="355"/>
                </a:lnTo>
                <a:lnTo>
                  <a:pt x="5097" y="0"/>
                </a:lnTo>
                <a:close/>
              </a:path>
              <a:path w="8255" h="8254">
                <a:moveTo>
                  <a:pt x="7072" y="1346"/>
                </a:moveTo>
                <a:lnTo>
                  <a:pt x="4585" y="1346"/>
                </a:lnTo>
                <a:lnTo>
                  <a:pt x="5136" y="1574"/>
                </a:lnTo>
                <a:lnTo>
                  <a:pt x="5964" y="2451"/>
                </a:lnTo>
                <a:lnTo>
                  <a:pt x="6047" y="5321"/>
                </a:lnTo>
                <a:lnTo>
                  <a:pt x="5956" y="5613"/>
                </a:lnTo>
                <a:lnTo>
                  <a:pt x="5107" y="6515"/>
                </a:lnTo>
                <a:lnTo>
                  <a:pt x="4563" y="6743"/>
                </a:lnTo>
                <a:lnTo>
                  <a:pt x="7091" y="6743"/>
                </a:lnTo>
                <a:lnTo>
                  <a:pt x="7526" y="6311"/>
                </a:lnTo>
                <a:lnTo>
                  <a:pt x="7782" y="5613"/>
                </a:lnTo>
                <a:lnTo>
                  <a:pt x="7767" y="2451"/>
                </a:lnTo>
                <a:lnTo>
                  <a:pt x="7522" y="1790"/>
                </a:lnTo>
                <a:lnTo>
                  <a:pt x="7072" y="1346"/>
                </a:lnTo>
                <a:close/>
              </a:path>
            </a:pathLst>
          </a:custGeom>
          <a:solidFill>
            <a:srgbClr val="DE2B1A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244767" y="762315"/>
            <a:ext cx="6569" cy="8540"/>
          </a:xfrm>
          <a:custGeom>
            <a:avLst/>
            <a:gdLst/>
            <a:ahLst/>
            <a:cxnLst/>
            <a:rect l="l" t="t" r="r" b="b"/>
            <a:pathLst>
              <a:path w="6350" h="8254">
                <a:moveTo>
                  <a:pt x="3679" y="0"/>
                </a:moveTo>
                <a:lnTo>
                  <a:pt x="0" y="0"/>
                </a:lnTo>
                <a:lnTo>
                  <a:pt x="0" y="7835"/>
                </a:lnTo>
                <a:lnTo>
                  <a:pt x="1662" y="7835"/>
                </a:lnTo>
                <a:lnTo>
                  <a:pt x="1662" y="4889"/>
                </a:lnTo>
                <a:lnTo>
                  <a:pt x="3498" y="4889"/>
                </a:lnTo>
                <a:lnTo>
                  <a:pt x="6075" y="3555"/>
                </a:lnTo>
                <a:lnTo>
                  <a:pt x="1662" y="3555"/>
                </a:lnTo>
                <a:lnTo>
                  <a:pt x="1662" y="1333"/>
                </a:lnTo>
                <a:lnTo>
                  <a:pt x="6163" y="1333"/>
                </a:lnTo>
                <a:lnTo>
                  <a:pt x="5511" y="495"/>
                </a:lnTo>
                <a:lnTo>
                  <a:pt x="5115" y="241"/>
                </a:lnTo>
                <a:lnTo>
                  <a:pt x="4338" y="50"/>
                </a:lnTo>
                <a:lnTo>
                  <a:pt x="3679" y="0"/>
                </a:lnTo>
                <a:close/>
              </a:path>
              <a:path w="6350" h="8254">
                <a:moveTo>
                  <a:pt x="6163" y="1333"/>
                </a:moveTo>
                <a:lnTo>
                  <a:pt x="3063" y="1333"/>
                </a:lnTo>
                <a:lnTo>
                  <a:pt x="3463" y="1346"/>
                </a:lnTo>
                <a:lnTo>
                  <a:pt x="3930" y="1435"/>
                </a:lnTo>
                <a:lnTo>
                  <a:pt x="4154" y="1549"/>
                </a:lnTo>
                <a:lnTo>
                  <a:pt x="4507" y="1917"/>
                </a:lnTo>
                <a:lnTo>
                  <a:pt x="4514" y="2895"/>
                </a:lnTo>
                <a:lnTo>
                  <a:pt x="4279" y="3225"/>
                </a:lnTo>
                <a:lnTo>
                  <a:pt x="4107" y="3352"/>
                </a:lnTo>
                <a:lnTo>
                  <a:pt x="3663" y="3517"/>
                </a:lnTo>
                <a:lnTo>
                  <a:pt x="3228" y="3555"/>
                </a:lnTo>
                <a:lnTo>
                  <a:pt x="6075" y="3555"/>
                </a:lnTo>
                <a:lnTo>
                  <a:pt x="6188" y="3352"/>
                </a:lnTo>
                <a:lnTo>
                  <a:pt x="6163" y="1333"/>
                </a:lnTo>
                <a:close/>
              </a:path>
            </a:pathLst>
          </a:custGeom>
          <a:solidFill>
            <a:srgbClr val="DE2B1A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842582" y="444286"/>
            <a:ext cx="516978" cy="68974"/>
          </a:xfrm>
          <a:custGeom>
            <a:avLst/>
            <a:gdLst/>
            <a:ahLst/>
            <a:cxnLst/>
            <a:rect l="l" t="t" r="r" b="b"/>
            <a:pathLst>
              <a:path w="499744" h="66675">
                <a:moveTo>
                  <a:pt x="0" y="66205"/>
                </a:moveTo>
                <a:lnTo>
                  <a:pt x="499532" y="66205"/>
                </a:lnTo>
                <a:lnTo>
                  <a:pt x="499532" y="0"/>
                </a:lnTo>
                <a:lnTo>
                  <a:pt x="0" y="0"/>
                </a:lnTo>
                <a:lnTo>
                  <a:pt x="0" y="66205"/>
                </a:lnTo>
                <a:close/>
              </a:path>
            </a:pathLst>
          </a:custGeom>
          <a:solidFill>
            <a:srgbClr val="9E9B9A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842582" y="510796"/>
            <a:ext cx="516978" cy="0"/>
          </a:xfrm>
          <a:custGeom>
            <a:avLst/>
            <a:gdLst/>
            <a:ahLst/>
            <a:cxnLst/>
            <a:rect l="l" t="t" r="r" b="b"/>
            <a:pathLst>
              <a:path w="499744">
                <a:moveTo>
                  <a:pt x="0" y="0"/>
                </a:moveTo>
                <a:lnTo>
                  <a:pt x="499532" y="0"/>
                </a:lnTo>
              </a:path>
            </a:pathLst>
          </a:custGeom>
          <a:ln w="3822">
            <a:solidFill>
              <a:srgbClr val="4B474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842582" y="444286"/>
            <a:ext cx="516757" cy="169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905434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2" y="45821"/>
                </a:lnTo>
                <a:lnTo>
                  <a:pt x="9922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857837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1" y="45821"/>
                </a:lnTo>
                <a:lnTo>
                  <a:pt x="9921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905434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70" h="46354">
                <a:moveTo>
                  <a:pt x="0" y="45821"/>
                </a:moveTo>
                <a:lnTo>
                  <a:pt x="1008" y="45821"/>
                </a:lnTo>
                <a:lnTo>
                  <a:pt x="1008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857836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70" h="46354">
                <a:moveTo>
                  <a:pt x="0" y="45821"/>
                </a:moveTo>
                <a:lnTo>
                  <a:pt x="1007" y="45821"/>
                </a:lnTo>
                <a:lnTo>
                  <a:pt x="1007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929237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1" y="45821"/>
                </a:lnTo>
                <a:lnTo>
                  <a:pt x="9921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881638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1" y="45821"/>
                </a:lnTo>
                <a:lnTo>
                  <a:pt x="9921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929236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70" h="46354">
                <a:moveTo>
                  <a:pt x="0" y="45821"/>
                </a:moveTo>
                <a:lnTo>
                  <a:pt x="1007" y="45821"/>
                </a:lnTo>
                <a:lnTo>
                  <a:pt x="1007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881638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70" h="46354">
                <a:moveTo>
                  <a:pt x="0" y="45821"/>
                </a:moveTo>
                <a:lnTo>
                  <a:pt x="1004" y="45821"/>
                </a:lnTo>
                <a:lnTo>
                  <a:pt x="1004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953037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1" y="45821"/>
                </a:lnTo>
                <a:lnTo>
                  <a:pt x="9921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953037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70" h="46354">
                <a:moveTo>
                  <a:pt x="0" y="45821"/>
                </a:moveTo>
                <a:lnTo>
                  <a:pt x="1004" y="45821"/>
                </a:lnTo>
                <a:lnTo>
                  <a:pt x="1004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976833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1" y="45821"/>
                </a:lnTo>
                <a:lnTo>
                  <a:pt x="9921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976833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70" h="46354">
                <a:moveTo>
                  <a:pt x="0" y="45821"/>
                </a:moveTo>
                <a:lnTo>
                  <a:pt x="1008" y="45821"/>
                </a:lnTo>
                <a:lnTo>
                  <a:pt x="1008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1000635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2" y="45821"/>
                </a:lnTo>
                <a:lnTo>
                  <a:pt x="9922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1000634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70" h="46354">
                <a:moveTo>
                  <a:pt x="0" y="45821"/>
                </a:moveTo>
                <a:lnTo>
                  <a:pt x="1004" y="45821"/>
                </a:lnTo>
                <a:lnTo>
                  <a:pt x="1004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1024433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1" y="45821"/>
                </a:lnTo>
                <a:lnTo>
                  <a:pt x="9921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024433" y="461233"/>
            <a:ext cx="1314" cy="9197"/>
          </a:xfrm>
          <a:custGeom>
            <a:avLst/>
            <a:gdLst/>
            <a:ahLst/>
            <a:cxnLst/>
            <a:rect l="l" t="t" r="r" b="b"/>
            <a:pathLst>
              <a:path w="1270" h="8890">
                <a:moveTo>
                  <a:pt x="0" y="8343"/>
                </a:moveTo>
                <a:lnTo>
                  <a:pt x="1008" y="8343"/>
                </a:lnTo>
                <a:lnTo>
                  <a:pt x="1008" y="0"/>
                </a:lnTo>
                <a:lnTo>
                  <a:pt x="0" y="0"/>
                </a:lnTo>
                <a:lnTo>
                  <a:pt x="0" y="8343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1048233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1" y="45821"/>
                </a:lnTo>
                <a:lnTo>
                  <a:pt x="9921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1048233" y="461233"/>
            <a:ext cx="1314" cy="9197"/>
          </a:xfrm>
          <a:custGeom>
            <a:avLst/>
            <a:gdLst/>
            <a:ahLst/>
            <a:cxnLst/>
            <a:rect l="l" t="t" r="r" b="b"/>
            <a:pathLst>
              <a:path w="1270" h="8890">
                <a:moveTo>
                  <a:pt x="0" y="8343"/>
                </a:moveTo>
                <a:lnTo>
                  <a:pt x="1008" y="8343"/>
                </a:lnTo>
                <a:lnTo>
                  <a:pt x="1008" y="0"/>
                </a:lnTo>
                <a:lnTo>
                  <a:pt x="0" y="0"/>
                </a:lnTo>
                <a:lnTo>
                  <a:pt x="0" y="8343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1072029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2" y="45821"/>
                </a:lnTo>
                <a:lnTo>
                  <a:pt x="9922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072029" y="461233"/>
            <a:ext cx="1314" cy="9197"/>
          </a:xfrm>
          <a:custGeom>
            <a:avLst/>
            <a:gdLst/>
            <a:ahLst/>
            <a:cxnLst/>
            <a:rect l="l" t="t" r="r" b="b"/>
            <a:pathLst>
              <a:path w="1269" h="8890">
                <a:moveTo>
                  <a:pt x="0" y="8343"/>
                </a:moveTo>
                <a:lnTo>
                  <a:pt x="1008" y="8343"/>
                </a:lnTo>
                <a:lnTo>
                  <a:pt x="1008" y="0"/>
                </a:lnTo>
                <a:lnTo>
                  <a:pt x="0" y="0"/>
                </a:lnTo>
                <a:lnTo>
                  <a:pt x="0" y="8343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095832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1" y="45821"/>
                </a:lnTo>
                <a:lnTo>
                  <a:pt x="9921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1095832" y="461233"/>
            <a:ext cx="1314" cy="9197"/>
          </a:xfrm>
          <a:custGeom>
            <a:avLst/>
            <a:gdLst/>
            <a:ahLst/>
            <a:cxnLst/>
            <a:rect l="l" t="t" r="r" b="b"/>
            <a:pathLst>
              <a:path w="1269" h="8890">
                <a:moveTo>
                  <a:pt x="0" y="8343"/>
                </a:moveTo>
                <a:lnTo>
                  <a:pt x="1004" y="8343"/>
                </a:lnTo>
                <a:lnTo>
                  <a:pt x="1004" y="0"/>
                </a:lnTo>
                <a:lnTo>
                  <a:pt x="0" y="0"/>
                </a:lnTo>
                <a:lnTo>
                  <a:pt x="0" y="8343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1119632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1" y="45821"/>
                </a:lnTo>
                <a:lnTo>
                  <a:pt x="9921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1119632" y="461233"/>
            <a:ext cx="1314" cy="9197"/>
          </a:xfrm>
          <a:custGeom>
            <a:avLst/>
            <a:gdLst/>
            <a:ahLst/>
            <a:cxnLst/>
            <a:rect l="l" t="t" r="r" b="b"/>
            <a:pathLst>
              <a:path w="1269" h="8890">
                <a:moveTo>
                  <a:pt x="0" y="8343"/>
                </a:moveTo>
                <a:lnTo>
                  <a:pt x="1004" y="8343"/>
                </a:lnTo>
                <a:lnTo>
                  <a:pt x="1004" y="0"/>
                </a:lnTo>
                <a:lnTo>
                  <a:pt x="0" y="0"/>
                </a:lnTo>
                <a:lnTo>
                  <a:pt x="0" y="8343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1143429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2" y="45821"/>
                </a:lnTo>
                <a:lnTo>
                  <a:pt x="9922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1143429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69" h="46354">
                <a:moveTo>
                  <a:pt x="1008" y="45389"/>
                </a:moveTo>
                <a:lnTo>
                  <a:pt x="0" y="45389"/>
                </a:lnTo>
                <a:lnTo>
                  <a:pt x="0" y="45821"/>
                </a:lnTo>
                <a:lnTo>
                  <a:pt x="1008" y="45821"/>
                </a:lnTo>
                <a:lnTo>
                  <a:pt x="1008" y="45389"/>
                </a:lnTo>
                <a:close/>
              </a:path>
              <a:path w="1269" h="46354">
                <a:moveTo>
                  <a:pt x="1008" y="0"/>
                </a:moveTo>
                <a:lnTo>
                  <a:pt x="0" y="0"/>
                </a:lnTo>
                <a:lnTo>
                  <a:pt x="0" y="3594"/>
                </a:lnTo>
                <a:lnTo>
                  <a:pt x="1008" y="3594"/>
                </a:lnTo>
                <a:lnTo>
                  <a:pt x="1008" y="0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1167230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2" y="45821"/>
                </a:lnTo>
                <a:lnTo>
                  <a:pt x="9922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1167230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69" h="46354">
                <a:moveTo>
                  <a:pt x="1004" y="45389"/>
                </a:moveTo>
                <a:lnTo>
                  <a:pt x="0" y="45389"/>
                </a:lnTo>
                <a:lnTo>
                  <a:pt x="0" y="45821"/>
                </a:lnTo>
                <a:lnTo>
                  <a:pt x="1004" y="45821"/>
                </a:lnTo>
                <a:lnTo>
                  <a:pt x="1004" y="45389"/>
                </a:lnTo>
                <a:close/>
              </a:path>
              <a:path w="1269" h="46354">
                <a:moveTo>
                  <a:pt x="1004" y="0"/>
                </a:moveTo>
                <a:lnTo>
                  <a:pt x="0" y="0"/>
                </a:lnTo>
                <a:lnTo>
                  <a:pt x="0" y="3594"/>
                </a:lnTo>
                <a:lnTo>
                  <a:pt x="1004" y="3594"/>
                </a:lnTo>
                <a:lnTo>
                  <a:pt x="1004" y="0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1191028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1" y="45821"/>
                </a:lnTo>
                <a:lnTo>
                  <a:pt x="9921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1191028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69" h="46354">
                <a:moveTo>
                  <a:pt x="0" y="45821"/>
                </a:moveTo>
                <a:lnTo>
                  <a:pt x="1008" y="45821"/>
                </a:lnTo>
                <a:lnTo>
                  <a:pt x="1008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1214828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1" y="45821"/>
                </a:lnTo>
                <a:lnTo>
                  <a:pt x="9921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1214828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69" h="46354">
                <a:moveTo>
                  <a:pt x="0" y="45821"/>
                </a:moveTo>
                <a:lnTo>
                  <a:pt x="1004" y="45821"/>
                </a:lnTo>
                <a:lnTo>
                  <a:pt x="1004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1238626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2" y="45821"/>
                </a:lnTo>
                <a:lnTo>
                  <a:pt x="9922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1238625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69" h="46354">
                <a:moveTo>
                  <a:pt x="0" y="45821"/>
                </a:moveTo>
                <a:lnTo>
                  <a:pt x="1008" y="45821"/>
                </a:lnTo>
                <a:lnTo>
                  <a:pt x="1008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1262427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1" y="45821"/>
                </a:lnTo>
                <a:lnTo>
                  <a:pt x="9921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262427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69" h="46354">
                <a:moveTo>
                  <a:pt x="0" y="45821"/>
                </a:moveTo>
                <a:lnTo>
                  <a:pt x="1007" y="45821"/>
                </a:lnTo>
                <a:lnTo>
                  <a:pt x="1007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1286228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1" y="45821"/>
                </a:lnTo>
                <a:lnTo>
                  <a:pt x="9921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286228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69" h="46354">
                <a:moveTo>
                  <a:pt x="0" y="45821"/>
                </a:moveTo>
                <a:lnTo>
                  <a:pt x="1004" y="45821"/>
                </a:lnTo>
                <a:lnTo>
                  <a:pt x="1004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1310025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2" y="45821"/>
                </a:lnTo>
                <a:lnTo>
                  <a:pt x="9922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1310024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69" h="46354">
                <a:moveTo>
                  <a:pt x="0" y="45821"/>
                </a:moveTo>
                <a:lnTo>
                  <a:pt x="1008" y="45821"/>
                </a:lnTo>
                <a:lnTo>
                  <a:pt x="1008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1333827" y="461234"/>
            <a:ext cx="10510" cy="47953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0" y="45821"/>
                </a:moveTo>
                <a:lnTo>
                  <a:pt x="9921" y="45821"/>
                </a:lnTo>
                <a:lnTo>
                  <a:pt x="9921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817F7E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333827" y="461234"/>
            <a:ext cx="1314" cy="47953"/>
          </a:xfrm>
          <a:custGeom>
            <a:avLst/>
            <a:gdLst/>
            <a:ahLst/>
            <a:cxnLst/>
            <a:rect l="l" t="t" r="r" b="b"/>
            <a:pathLst>
              <a:path w="1269" h="46354">
                <a:moveTo>
                  <a:pt x="0" y="45821"/>
                </a:moveTo>
                <a:lnTo>
                  <a:pt x="1003" y="45821"/>
                </a:lnTo>
                <a:lnTo>
                  <a:pt x="1003" y="0"/>
                </a:lnTo>
                <a:lnTo>
                  <a:pt x="0" y="0"/>
                </a:lnTo>
                <a:lnTo>
                  <a:pt x="0" y="45821"/>
                </a:lnTo>
                <a:close/>
              </a:path>
            </a:pathLst>
          </a:custGeom>
          <a:solidFill>
            <a:srgbClr val="646261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016046" y="489249"/>
            <a:ext cx="116271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154" y="0"/>
                </a:lnTo>
              </a:path>
            </a:pathLst>
          </a:custGeom>
          <a:ln w="37477">
            <a:solidFill>
              <a:srgbClr val="D6D3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075862" y="471652"/>
            <a:ext cx="54320" cy="3698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1075453" y="472020"/>
            <a:ext cx="54522" cy="37443"/>
          </a:xfrm>
          <a:custGeom>
            <a:avLst/>
            <a:gdLst/>
            <a:ahLst/>
            <a:cxnLst/>
            <a:rect l="l" t="t" r="r" b="b"/>
            <a:pathLst>
              <a:path w="52705" h="36195">
                <a:moveTo>
                  <a:pt x="52340" y="0"/>
                </a:moveTo>
                <a:lnTo>
                  <a:pt x="0" y="0"/>
                </a:lnTo>
                <a:lnTo>
                  <a:pt x="0" y="35572"/>
                </a:lnTo>
                <a:lnTo>
                  <a:pt x="1724" y="35572"/>
                </a:lnTo>
                <a:lnTo>
                  <a:pt x="1724" y="1650"/>
                </a:lnTo>
                <a:lnTo>
                  <a:pt x="52340" y="1650"/>
                </a:lnTo>
                <a:lnTo>
                  <a:pt x="5234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1017930" y="471652"/>
            <a:ext cx="54316" cy="369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1072247" y="469864"/>
            <a:ext cx="3941" cy="39414"/>
          </a:xfrm>
          <a:custGeom>
            <a:avLst/>
            <a:gdLst/>
            <a:ahLst/>
            <a:cxnLst/>
            <a:rect l="l" t="t" r="r" b="b"/>
            <a:pathLst>
              <a:path w="3809" h="38100">
                <a:moveTo>
                  <a:pt x="0" y="37477"/>
                </a:moveTo>
                <a:lnTo>
                  <a:pt x="3495" y="37477"/>
                </a:lnTo>
                <a:lnTo>
                  <a:pt x="3495" y="0"/>
                </a:lnTo>
                <a:lnTo>
                  <a:pt x="0" y="0"/>
                </a:lnTo>
                <a:lnTo>
                  <a:pt x="0" y="37477"/>
                </a:lnTo>
                <a:close/>
              </a:path>
            </a:pathLst>
          </a:custGeom>
          <a:solidFill>
            <a:srgbClr val="D6D3D2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1029319" y="476276"/>
            <a:ext cx="31536" cy="2999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1030100" y="477025"/>
            <a:ext cx="30216" cy="28903"/>
          </a:xfrm>
          <a:custGeom>
            <a:avLst/>
            <a:gdLst/>
            <a:ahLst/>
            <a:cxnLst/>
            <a:rect l="l" t="t" r="r" b="b"/>
            <a:pathLst>
              <a:path w="29209" h="27940">
                <a:moveTo>
                  <a:pt x="22485" y="0"/>
                </a:moveTo>
                <a:lnTo>
                  <a:pt x="6487" y="0"/>
                </a:lnTo>
                <a:lnTo>
                  <a:pt x="0" y="6172"/>
                </a:lnTo>
                <a:lnTo>
                  <a:pt x="0" y="21386"/>
                </a:lnTo>
                <a:lnTo>
                  <a:pt x="6487" y="27559"/>
                </a:lnTo>
                <a:lnTo>
                  <a:pt x="22485" y="27559"/>
                </a:lnTo>
                <a:lnTo>
                  <a:pt x="28972" y="21386"/>
                </a:lnTo>
                <a:lnTo>
                  <a:pt x="28972" y="6172"/>
                </a:lnTo>
                <a:lnTo>
                  <a:pt x="22485" y="0"/>
                </a:lnTo>
                <a:close/>
              </a:path>
            </a:pathLst>
          </a:custGeom>
          <a:solidFill>
            <a:srgbClr val="312E2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1030823" y="477707"/>
            <a:ext cx="28903" cy="2759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21402" y="0"/>
                </a:moveTo>
                <a:lnTo>
                  <a:pt x="6173" y="0"/>
                </a:lnTo>
                <a:lnTo>
                  <a:pt x="0" y="5867"/>
                </a:lnTo>
                <a:lnTo>
                  <a:pt x="0" y="20358"/>
                </a:lnTo>
                <a:lnTo>
                  <a:pt x="6173" y="26225"/>
                </a:lnTo>
                <a:lnTo>
                  <a:pt x="21402" y="26225"/>
                </a:lnTo>
                <a:lnTo>
                  <a:pt x="27575" y="20358"/>
                </a:lnTo>
                <a:lnTo>
                  <a:pt x="27575" y="5867"/>
                </a:lnTo>
                <a:lnTo>
                  <a:pt x="21402" y="0"/>
                </a:lnTo>
                <a:close/>
              </a:path>
            </a:pathLst>
          </a:custGeom>
          <a:solidFill>
            <a:srgbClr val="171C1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030823" y="477708"/>
            <a:ext cx="25619" cy="24305"/>
          </a:xfrm>
          <a:custGeom>
            <a:avLst/>
            <a:gdLst/>
            <a:ahLst/>
            <a:cxnLst/>
            <a:rect l="l" t="t" r="r" b="b"/>
            <a:pathLst>
              <a:path w="24765" h="23495">
                <a:moveTo>
                  <a:pt x="14180" y="0"/>
                </a:moveTo>
                <a:lnTo>
                  <a:pt x="6173" y="0"/>
                </a:lnTo>
                <a:lnTo>
                  <a:pt x="0" y="5867"/>
                </a:lnTo>
                <a:lnTo>
                  <a:pt x="119" y="17297"/>
                </a:lnTo>
                <a:lnTo>
                  <a:pt x="1940" y="20700"/>
                </a:lnTo>
                <a:lnTo>
                  <a:pt x="4766" y="23025"/>
                </a:lnTo>
                <a:lnTo>
                  <a:pt x="2657" y="20700"/>
                </a:lnTo>
                <a:lnTo>
                  <a:pt x="1396" y="17729"/>
                </a:lnTo>
                <a:lnTo>
                  <a:pt x="1396" y="7200"/>
                </a:lnTo>
                <a:lnTo>
                  <a:pt x="7570" y="1320"/>
                </a:lnTo>
                <a:lnTo>
                  <a:pt x="20681" y="1320"/>
                </a:lnTo>
                <a:lnTo>
                  <a:pt x="18183" y="114"/>
                </a:lnTo>
                <a:lnTo>
                  <a:pt x="14180" y="0"/>
                </a:lnTo>
                <a:close/>
              </a:path>
              <a:path w="24765" h="23495">
                <a:moveTo>
                  <a:pt x="20681" y="1320"/>
                </a:moveTo>
                <a:lnTo>
                  <a:pt x="18637" y="1320"/>
                </a:lnTo>
                <a:lnTo>
                  <a:pt x="21786" y="2539"/>
                </a:lnTo>
                <a:lnTo>
                  <a:pt x="24206" y="4533"/>
                </a:lnTo>
                <a:lnTo>
                  <a:pt x="21758" y="1841"/>
                </a:lnTo>
                <a:lnTo>
                  <a:pt x="20681" y="1320"/>
                </a:lnTo>
                <a:close/>
              </a:path>
            </a:pathLst>
          </a:custGeom>
          <a:solidFill>
            <a:srgbClr val="161914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1041191" y="474528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78" y="0"/>
                </a:lnTo>
                <a:lnTo>
                  <a:pt x="0" y="457"/>
                </a:lnTo>
                <a:lnTo>
                  <a:pt x="0" y="1587"/>
                </a:lnTo>
                <a:lnTo>
                  <a:pt x="478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1043972" y="474528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67" y="2044"/>
                </a:lnTo>
                <a:lnTo>
                  <a:pt x="2148" y="1587"/>
                </a:lnTo>
                <a:lnTo>
                  <a:pt x="2148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1046755" y="474528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1046755" y="477169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1043972" y="477169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67" y="2044"/>
                </a:lnTo>
                <a:lnTo>
                  <a:pt x="2148" y="1587"/>
                </a:lnTo>
                <a:lnTo>
                  <a:pt x="2148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041191" y="477169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78" y="0"/>
                </a:lnTo>
                <a:lnTo>
                  <a:pt x="0" y="457"/>
                </a:lnTo>
                <a:lnTo>
                  <a:pt x="0" y="1587"/>
                </a:lnTo>
                <a:lnTo>
                  <a:pt x="478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1041191" y="479823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78" y="0"/>
                </a:lnTo>
                <a:lnTo>
                  <a:pt x="0" y="457"/>
                </a:lnTo>
                <a:lnTo>
                  <a:pt x="0" y="1587"/>
                </a:lnTo>
                <a:lnTo>
                  <a:pt x="478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1043972" y="479823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67" y="2044"/>
                </a:lnTo>
                <a:lnTo>
                  <a:pt x="2148" y="1587"/>
                </a:lnTo>
                <a:lnTo>
                  <a:pt x="2148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046755" y="479823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1046755" y="482464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1043972" y="482464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67" y="2044"/>
                </a:lnTo>
                <a:lnTo>
                  <a:pt x="2148" y="1587"/>
                </a:lnTo>
                <a:lnTo>
                  <a:pt x="2148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1041191" y="482464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78" y="0"/>
                </a:lnTo>
                <a:lnTo>
                  <a:pt x="0" y="457"/>
                </a:lnTo>
                <a:lnTo>
                  <a:pt x="0" y="1587"/>
                </a:lnTo>
                <a:lnTo>
                  <a:pt x="478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1041191" y="485117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78" y="0"/>
                </a:lnTo>
                <a:lnTo>
                  <a:pt x="0" y="457"/>
                </a:lnTo>
                <a:lnTo>
                  <a:pt x="0" y="1587"/>
                </a:lnTo>
                <a:lnTo>
                  <a:pt x="478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1043972" y="485117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67" y="2044"/>
                </a:lnTo>
                <a:lnTo>
                  <a:pt x="2148" y="1587"/>
                </a:lnTo>
                <a:lnTo>
                  <a:pt x="2148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046755" y="485117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1046755" y="487758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1043972" y="487758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67" y="2044"/>
                </a:lnTo>
                <a:lnTo>
                  <a:pt x="2148" y="1587"/>
                </a:lnTo>
                <a:lnTo>
                  <a:pt x="2148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1041191" y="487758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78" y="0"/>
                </a:lnTo>
                <a:lnTo>
                  <a:pt x="0" y="457"/>
                </a:lnTo>
                <a:lnTo>
                  <a:pt x="0" y="1587"/>
                </a:lnTo>
                <a:lnTo>
                  <a:pt x="478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1041191" y="490399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78" y="0"/>
                </a:lnTo>
                <a:lnTo>
                  <a:pt x="0" y="457"/>
                </a:lnTo>
                <a:lnTo>
                  <a:pt x="0" y="1600"/>
                </a:lnTo>
                <a:lnTo>
                  <a:pt x="478" y="2057"/>
                </a:lnTo>
                <a:lnTo>
                  <a:pt x="1670" y="2057"/>
                </a:lnTo>
                <a:lnTo>
                  <a:pt x="2152" y="1600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1043972" y="490399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82" y="0"/>
                </a:lnTo>
                <a:lnTo>
                  <a:pt x="0" y="457"/>
                </a:lnTo>
                <a:lnTo>
                  <a:pt x="0" y="1600"/>
                </a:lnTo>
                <a:lnTo>
                  <a:pt x="482" y="2057"/>
                </a:lnTo>
                <a:lnTo>
                  <a:pt x="1667" y="2057"/>
                </a:lnTo>
                <a:lnTo>
                  <a:pt x="2148" y="1600"/>
                </a:lnTo>
                <a:lnTo>
                  <a:pt x="2148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1046755" y="490399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82" y="0"/>
                </a:lnTo>
                <a:lnTo>
                  <a:pt x="0" y="457"/>
                </a:lnTo>
                <a:lnTo>
                  <a:pt x="0" y="1600"/>
                </a:lnTo>
                <a:lnTo>
                  <a:pt x="482" y="2057"/>
                </a:lnTo>
                <a:lnTo>
                  <a:pt x="1670" y="2057"/>
                </a:lnTo>
                <a:lnTo>
                  <a:pt x="2152" y="1600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1046755" y="493053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1043972" y="493053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67" y="2044"/>
                </a:lnTo>
                <a:lnTo>
                  <a:pt x="2148" y="1587"/>
                </a:lnTo>
                <a:lnTo>
                  <a:pt x="2148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1041191" y="493053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78" y="0"/>
                </a:lnTo>
                <a:lnTo>
                  <a:pt x="0" y="457"/>
                </a:lnTo>
                <a:lnTo>
                  <a:pt x="0" y="1587"/>
                </a:lnTo>
                <a:lnTo>
                  <a:pt x="478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1038408" y="493053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67" y="2044"/>
                </a:lnTo>
                <a:lnTo>
                  <a:pt x="2150" y="1587"/>
                </a:lnTo>
                <a:lnTo>
                  <a:pt x="2150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1035627" y="493053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78" y="0"/>
                </a:lnTo>
                <a:lnTo>
                  <a:pt x="0" y="457"/>
                </a:lnTo>
                <a:lnTo>
                  <a:pt x="0" y="1587"/>
                </a:lnTo>
                <a:lnTo>
                  <a:pt x="478" y="2044"/>
                </a:lnTo>
                <a:lnTo>
                  <a:pt x="1670" y="2044"/>
                </a:lnTo>
                <a:lnTo>
                  <a:pt x="2148" y="1587"/>
                </a:lnTo>
                <a:lnTo>
                  <a:pt x="2148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1032841" y="493053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5" y="0"/>
                </a:moveTo>
                <a:lnTo>
                  <a:pt x="486" y="0"/>
                </a:lnTo>
                <a:lnTo>
                  <a:pt x="0" y="457"/>
                </a:lnTo>
                <a:lnTo>
                  <a:pt x="0" y="1587"/>
                </a:lnTo>
                <a:lnTo>
                  <a:pt x="486" y="2044"/>
                </a:lnTo>
                <a:lnTo>
                  <a:pt x="1675" y="2044"/>
                </a:lnTo>
                <a:lnTo>
                  <a:pt x="2153" y="1587"/>
                </a:lnTo>
                <a:lnTo>
                  <a:pt x="2153" y="457"/>
                </a:lnTo>
                <a:lnTo>
                  <a:pt x="1675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1035627" y="495706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78" y="0"/>
                </a:lnTo>
                <a:lnTo>
                  <a:pt x="0" y="457"/>
                </a:lnTo>
                <a:lnTo>
                  <a:pt x="0" y="1587"/>
                </a:lnTo>
                <a:lnTo>
                  <a:pt x="478" y="2044"/>
                </a:lnTo>
                <a:lnTo>
                  <a:pt x="1670" y="2044"/>
                </a:lnTo>
                <a:lnTo>
                  <a:pt x="2148" y="1587"/>
                </a:lnTo>
                <a:lnTo>
                  <a:pt x="2148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1038408" y="498347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67" y="2044"/>
                </a:lnTo>
                <a:lnTo>
                  <a:pt x="2150" y="1587"/>
                </a:lnTo>
                <a:lnTo>
                  <a:pt x="2150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1038408" y="495706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67" y="2044"/>
                </a:lnTo>
                <a:lnTo>
                  <a:pt x="2150" y="1587"/>
                </a:lnTo>
                <a:lnTo>
                  <a:pt x="2150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1041191" y="500988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78" y="0"/>
                </a:lnTo>
                <a:lnTo>
                  <a:pt x="0" y="469"/>
                </a:lnTo>
                <a:lnTo>
                  <a:pt x="0" y="1600"/>
                </a:lnTo>
                <a:lnTo>
                  <a:pt x="478" y="2057"/>
                </a:lnTo>
                <a:lnTo>
                  <a:pt x="1670" y="2057"/>
                </a:lnTo>
                <a:lnTo>
                  <a:pt x="2152" y="1600"/>
                </a:lnTo>
                <a:lnTo>
                  <a:pt x="2152" y="469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1043972" y="503642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67" y="2044"/>
                </a:lnTo>
                <a:lnTo>
                  <a:pt x="2148" y="1587"/>
                </a:lnTo>
                <a:lnTo>
                  <a:pt x="2148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1043972" y="500988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82" y="0"/>
                </a:lnTo>
                <a:lnTo>
                  <a:pt x="0" y="469"/>
                </a:lnTo>
                <a:lnTo>
                  <a:pt x="0" y="1600"/>
                </a:lnTo>
                <a:lnTo>
                  <a:pt x="482" y="2057"/>
                </a:lnTo>
                <a:lnTo>
                  <a:pt x="1667" y="2057"/>
                </a:lnTo>
                <a:lnTo>
                  <a:pt x="2148" y="1600"/>
                </a:lnTo>
                <a:lnTo>
                  <a:pt x="2148" y="469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1043972" y="498347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67" y="2044"/>
                </a:lnTo>
                <a:lnTo>
                  <a:pt x="2148" y="1587"/>
                </a:lnTo>
                <a:lnTo>
                  <a:pt x="2148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1041191" y="498347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78" y="0"/>
                </a:lnTo>
                <a:lnTo>
                  <a:pt x="0" y="457"/>
                </a:lnTo>
                <a:lnTo>
                  <a:pt x="0" y="1587"/>
                </a:lnTo>
                <a:lnTo>
                  <a:pt x="478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1041191" y="495706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78" y="0"/>
                </a:lnTo>
                <a:lnTo>
                  <a:pt x="0" y="457"/>
                </a:lnTo>
                <a:lnTo>
                  <a:pt x="0" y="1587"/>
                </a:lnTo>
                <a:lnTo>
                  <a:pt x="478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1043972" y="495706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67" y="2044"/>
                </a:lnTo>
                <a:lnTo>
                  <a:pt x="2148" y="1587"/>
                </a:lnTo>
                <a:lnTo>
                  <a:pt x="2148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1046755" y="495706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1046755" y="498347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1046755" y="500988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82" y="0"/>
                </a:lnTo>
                <a:lnTo>
                  <a:pt x="0" y="469"/>
                </a:lnTo>
                <a:lnTo>
                  <a:pt x="0" y="1600"/>
                </a:lnTo>
                <a:lnTo>
                  <a:pt x="482" y="2057"/>
                </a:lnTo>
                <a:lnTo>
                  <a:pt x="1670" y="2057"/>
                </a:lnTo>
                <a:lnTo>
                  <a:pt x="2152" y="1600"/>
                </a:lnTo>
                <a:lnTo>
                  <a:pt x="2152" y="469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1049536" y="498347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1049536" y="495706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1052321" y="495706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78" y="0"/>
                </a:lnTo>
                <a:lnTo>
                  <a:pt x="0" y="457"/>
                </a:lnTo>
                <a:lnTo>
                  <a:pt x="0" y="1587"/>
                </a:lnTo>
                <a:lnTo>
                  <a:pt x="478" y="2044"/>
                </a:lnTo>
                <a:lnTo>
                  <a:pt x="1667" y="2044"/>
                </a:lnTo>
                <a:lnTo>
                  <a:pt x="2150" y="1587"/>
                </a:lnTo>
                <a:lnTo>
                  <a:pt x="2150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1052321" y="493053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67" y="0"/>
                </a:moveTo>
                <a:lnTo>
                  <a:pt x="478" y="0"/>
                </a:lnTo>
                <a:lnTo>
                  <a:pt x="0" y="457"/>
                </a:lnTo>
                <a:lnTo>
                  <a:pt x="0" y="1587"/>
                </a:lnTo>
                <a:lnTo>
                  <a:pt x="478" y="2044"/>
                </a:lnTo>
                <a:lnTo>
                  <a:pt x="1667" y="2044"/>
                </a:lnTo>
                <a:lnTo>
                  <a:pt x="2150" y="1587"/>
                </a:lnTo>
                <a:lnTo>
                  <a:pt x="2150" y="457"/>
                </a:lnTo>
                <a:lnTo>
                  <a:pt x="1667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1055100" y="493053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1049536" y="493053"/>
            <a:ext cx="2628" cy="2628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670" y="0"/>
                </a:moveTo>
                <a:lnTo>
                  <a:pt x="482" y="0"/>
                </a:lnTo>
                <a:lnTo>
                  <a:pt x="0" y="457"/>
                </a:lnTo>
                <a:lnTo>
                  <a:pt x="0" y="1587"/>
                </a:lnTo>
                <a:lnTo>
                  <a:pt x="482" y="2044"/>
                </a:lnTo>
                <a:lnTo>
                  <a:pt x="1670" y="2044"/>
                </a:lnTo>
                <a:lnTo>
                  <a:pt x="2152" y="1587"/>
                </a:lnTo>
                <a:lnTo>
                  <a:pt x="2152" y="457"/>
                </a:lnTo>
                <a:lnTo>
                  <a:pt x="1670" y="0"/>
                </a:lnTo>
                <a:close/>
              </a:path>
            </a:pathLst>
          </a:custGeom>
          <a:solidFill>
            <a:srgbClr val="74C500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1087254" y="476276"/>
            <a:ext cx="31536" cy="2999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017740" y="472019"/>
            <a:ext cx="100268" cy="3679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1141090" y="449199"/>
            <a:ext cx="66834" cy="6357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1168120" y="467146"/>
            <a:ext cx="13138" cy="28247"/>
          </a:xfrm>
          <a:custGeom>
            <a:avLst/>
            <a:gdLst/>
            <a:ahLst/>
            <a:cxnLst/>
            <a:rect l="l" t="t" r="r" b="b"/>
            <a:pathLst>
              <a:path w="12700" h="27304">
                <a:moveTo>
                  <a:pt x="12250" y="7492"/>
                </a:moveTo>
                <a:lnTo>
                  <a:pt x="6904" y="7492"/>
                </a:lnTo>
                <a:lnTo>
                  <a:pt x="6904" y="26720"/>
                </a:lnTo>
                <a:lnTo>
                  <a:pt x="12250" y="26720"/>
                </a:lnTo>
                <a:lnTo>
                  <a:pt x="12250" y="7492"/>
                </a:lnTo>
                <a:close/>
              </a:path>
              <a:path w="12700" h="27304">
                <a:moveTo>
                  <a:pt x="12250" y="0"/>
                </a:moveTo>
                <a:lnTo>
                  <a:pt x="7912" y="0"/>
                </a:lnTo>
                <a:lnTo>
                  <a:pt x="7303" y="1612"/>
                </a:lnTo>
                <a:lnTo>
                  <a:pt x="6184" y="3035"/>
                </a:lnTo>
                <a:lnTo>
                  <a:pt x="2912" y="5460"/>
                </a:lnTo>
                <a:lnTo>
                  <a:pt x="1400" y="6286"/>
                </a:lnTo>
                <a:lnTo>
                  <a:pt x="0" y="6718"/>
                </a:lnTo>
                <a:lnTo>
                  <a:pt x="0" y="11353"/>
                </a:lnTo>
                <a:lnTo>
                  <a:pt x="2653" y="10515"/>
                </a:lnTo>
                <a:lnTo>
                  <a:pt x="4956" y="9232"/>
                </a:lnTo>
                <a:lnTo>
                  <a:pt x="6904" y="7492"/>
                </a:lnTo>
                <a:lnTo>
                  <a:pt x="12250" y="7492"/>
                </a:lnTo>
                <a:lnTo>
                  <a:pt x="1225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863669" y="897676"/>
            <a:ext cx="123497" cy="18393"/>
          </a:xfrm>
          <a:custGeom>
            <a:avLst/>
            <a:gdLst/>
            <a:ahLst/>
            <a:cxnLst/>
            <a:rect l="l" t="t" r="r" b="b"/>
            <a:pathLst>
              <a:path w="119379" h="17780">
                <a:moveTo>
                  <a:pt x="118065" y="0"/>
                </a:moveTo>
                <a:lnTo>
                  <a:pt x="1181" y="0"/>
                </a:lnTo>
                <a:lnTo>
                  <a:pt x="0" y="1117"/>
                </a:lnTo>
                <a:lnTo>
                  <a:pt x="0" y="17500"/>
                </a:lnTo>
                <a:lnTo>
                  <a:pt x="119249" y="17500"/>
                </a:lnTo>
                <a:lnTo>
                  <a:pt x="119249" y="1117"/>
                </a:lnTo>
                <a:lnTo>
                  <a:pt x="118065" y="0"/>
                </a:lnTo>
                <a:close/>
              </a:path>
            </a:pathLst>
          </a:custGeom>
          <a:solidFill>
            <a:srgbClr val="9E9B9A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863669" y="897676"/>
            <a:ext cx="123497" cy="18393"/>
          </a:xfrm>
          <a:custGeom>
            <a:avLst/>
            <a:gdLst/>
            <a:ahLst/>
            <a:cxnLst/>
            <a:rect l="l" t="t" r="r" b="b"/>
            <a:pathLst>
              <a:path w="119379" h="17780">
                <a:moveTo>
                  <a:pt x="118065" y="0"/>
                </a:moveTo>
                <a:lnTo>
                  <a:pt x="1183" y="0"/>
                </a:lnTo>
                <a:lnTo>
                  <a:pt x="0" y="1117"/>
                </a:lnTo>
                <a:lnTo>
                  <a:pt x="0" y="17500"/>
                </a:lnTo>
                <a:lnTo>
                  <a:pt x="119246" y="17500"/>
                </a:lnTo>
                <a:lnTo>
                  <a:pt x="119246" y="1117"/>
                </a:lnTo>
                <a:lnTo>
                  <a:pt x="118065" y="0"/>
                </a:lnTo>
                <a:close/>
              </a:path>
            </a:pathLst>
          </a:custGeom>
          <a:solidFill>
            <a:srgbClr val="9E9B9A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980051" y="680808"/>
            <a:ext cx="2628" cy="217433"/>
          </a:xfrm>
          <a:custGeom>
            <a:avLst/>
            <a:gdLst/>
            <a:ahLst/>
            <a:cxnLst/>
            <a:rect l="l" t="t" r="r" b="b"/>
            <a:pathLst>
              <a:path w="2540" h="210184">
                <a:moveTo>
                  <a:pt x="0" y="209638"/>
                </a:moveTo>
                <a:lnTo>
                  <a:pt x="2315" y="209638"/>
                </a:lnTo>
                <a:lnTo>
                  <a:pt x="2315" y="0"/>
                </a:lnTo>
                <a:lnTo>
                  <a:pt x="0" y="0"/>
                </a:lnTo>
                <a:lnTo>
                  <a:pt x="0" y="209638"/>
                </a:lnTo>
                <a:close/>
              </a:path>
            </a:pathLst>
          </a:custGeom>
          <a:solidFill>
            <a:srgbClr val="FEB048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868253" y="680808"/>
            <a:ext cx="2628" cy="217433"/>
          </a:xfrm>
          <a:custGeom>
            <a:avLst/>
            <a:gdLst/>
            <a:ahLst/>
            <a:cxnLst/>
            <a:rect l="l" t="t" r="r" b="b"/>
            <a:pathLst>
              <a:path w="2540" h="210184">
                <a:moveTo>
                  <a:pt x="0" y="209638"/>
                </a:moveTo>
                <a:lnTo>
                  <a:pt x="2311" y="209638"/>
                </a:lnTo>
                <a:lnTo>
                  <a:pt x="2311" y="0"/>
                </a:lnTo>
                <a:lnTo>
                  <a:pt x="0" y="0"/>
                </a:lnTo>
                <a:lnTo>
                  <a:pt x="0" y="209638"/>
                </a:lnTo>
                <a:close/>
              </a:path>
            </a:pathLst>
          </a:custGeom>
          <a:solidFill>
            <a:srgbClr val="FEB048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870644" y="680808"/>
            <a:ext cx="109702" cy="217433"/>
          </a:xfrm>
          <a:custGeom>
            <a:avLst/>
            <a:gdLst/>
            <a:ahLst/>
            <a:cxnLst/>
            <a:rect l="l" t="t" r="r" b="b"/>
            <a:pathLst>
              <a:path w="106045" h="210184">
                <a:moveTo>
                  <a:pt x="0" y="209638"/>
                </a:moveTo>
                <a:lnTo>
                  <a:pt x="105760" y="209638"/>
                </a:lnTo>
                <a:lnTo>
                  <a:pt x="105760" y="0"/>
                </a:lnTo>
                <a:lnTo>
                  <a:pt x="0" y="0"/>
                </a:lnTo>
                <a:lnTo>
                  <a:pt x="0" y="209638"/>
                </a:lnTo>
                <a:close/>
              </a:path>
            </a:pathLst>
          </a:custGeom>
          <a:solidFill>
            <a:srgbClr val="F59409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874856" y="804869"/>
            <a:ext cx="101162" cy="93279"/>
          </a:xfrm>
          <a:custGeom>
            <a:avLst/>
            <a:gdLst/>
            <a:ahLst/>
            <a:cxnLst/>
            <a:rect l="l" t="t" r="r" b="b"/>
            <a:pathLst>
              <a:path w="97790" h="90169">
                <a:moveTo>
                  <a:pt x="14267" y="0"/>
                </a:moveTo>
                <a:lnTo>
                  <a:pt x="10843" y="0"/>
                </a:lnTo>
                <a:lnTo>
                  <a:pt x="8510" y="1866"/>
                </a:lnTo>
                <a:lnTo>
                  <a:pt x="0" y="89712"/>
                </a:lnTo>
                <a:lnTo>
                  <a:pt x="4403" y="89712"/>
                </a:lnTo>
                <a:lnTo>
                  <a:pt x="12146" y="1866"/>
                </a:lnTo>
                <a:lnTo>
                  <a:pt x="14267" y="0"/>
                </a:lnTo>
                <a:close/>
              </a:path>
              <a:path w="97790" h="90169">
                <a:moveTo>
                  <a:pt x="86774" y="0"/>
                </a:moveTo>
                <a:lnTo>
                  <a:pt x="83351" y="0"/>
                </a:lnTo>
                <a:lnTo>
                  <a:pt x="85474" y="1866"/>
                </a:lnTo>
                <a:lnTo>
                  <a:pt x="93218" y="89712"/>
                </a:lnTo>
                <a:lnTo>
                  <a:pt x="97617" y="89712"/>
                </a:lnTo>
                <a:lnTo>
                  <a:pt x="89107" y="1866"/>
                </a:lnTo>
                <a:lnTo>
                  <a:pt x="86774" y="0"/>
                </a:lnTo>
                <a:close/>
              </a:path>
            </a:pathLst>
          </a:custGeom>
          <a:solidFill>
            <a:srgbClr val="C87419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879410" y="804869"/>
            <a:ext cx="91877" cy="9280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887429" y="866841"/>
            <a:ext cx="76857" cy="28903"/>
          </a:xfrm>
          <a:custGeom>
            <a:avLst/>
            <a:gdLst/>
            <a:ahLst/>
            <a:cxnLst/>
            <a:rect l="l" t="t" r="r" b="b"/>
            <a:pathLst>
              <a:path w="74295" h="27940">
                <a:moveTo>
                  <a:pt x="36849" y="0"/>
                </a:moveTo>
                <a:lnTo>
                  <a:pt x="4582" y="23888"/>
                </a:lnTo>
                <a:lnTo>
                  <a:pt x="1450" y="26619"/>
                </a:lnTo>
                <a:lnTo>
                  <a:pt x="0" y="27711"/>
                </a:lnTo>
                <a:lnTo>
                  <a:pt x="15058" y="27711"/>
                </a:lnTo>
                <a:lnTo>
                  <a:pt x="20311" y="23619"/>
                </a:lnTo>
                <a:lnTo>
                  <a:pt x="25729" y="19558"/>
                </a:lnTo>
                <a:lnTo>
                  <a:pt x="31383" y="15476"/>
                </a:lnTo>
                <a:lnTo>
                  <a:pt x="36842" y="11671"/>
                </a:lnTo>
                <a:lnTo>
                  <a:pt x="53266" y="11671"/>
                </a:lnTo>
                <a:lnTo>
                  <a:pt x="48982" y="8489"/>
                </a:lnTo>
                <a:lnTo>
                  <a:pt x="42275" y="3704"/>
                </a:lnTo>
                <a:lnTo>
                  <a:pt x="39657" y="1892"/>
                </a:lnTo>
                <a:lnTo>
                  <a:pt x="36849" y="0"/>
                </a:lnTo>
                <a:close/>
              </a:path>
              <a:path w="74295" h="27940">
                <a:moveTo>
                  <a:pt x="53266" y="11671"/>
                </a:moveTo>
                <a:lnTo>
                  <a:pt x="36842" y="11671"/>
                </a:lnTo>
                <a:lnTo>
                  <a:pt x="42423" y="15568"/>
                </a:lnTo>
                <a:lnTo>
                  <a:pt x="47946" y="19562"/>
                </a:lnTo>
                <a:lnTo>
                  <a:pt x="53360" y="23621"/>
                </a:lnTo>
                <a:lnTo>
                  <a:pt x="58611" y="27711"/>
                </a:lnTo>
                <a:lnTo>
                  <a:pt x="73673" y="27711"/>
                </a:lnTo>
                <a:lnTo>
                  <a:pt x="72229" y="26619"/>
                </a:lnTo>
                <a:lnTo>
                  <a:pt x="70699" y="25184"/>
                </a:lnTo>
                <a:lnTo>
                  <a:pt x="68766" y="23619"/>
                </a:lnTo>
                <a:lnTo>
                  <a:pt x="58389" y="15476"/>
                </a:lnTo>
                <a:lnTo>
                  <a:pt x="53266" y="11671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880726" y="881608"/>
            <a:ext cx="89244" cy="1504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887947" y="881976"/>
            <a:ext cx="75543" cy="13795"/>
          </a:xfrm>
          <a:custGeom>
            <a:avLst/>
            <a:gdLst/>
            <a:ahLst/>
            <a:cxnLst/>
            <a:rect l="l" t="t" r="r" b="b"/>
            <a:pathLst>
              <a:path w="73025" h="13334">
                <a:moveTo>
                  <a:pt x="40600" y="0"/>
                </a:moveTo>
                <a:lnTo>
                  <a:pt x="42894" y="1625"/>
                </a:lnTo>
                <a:lnTo>
                  <a:pt x="44042" y="1981"/>
                </a:lnTo>
                <a:lnTo>
                  <a:pt x="72875" y="12852"/>
                </a:lnTo>
                <a:lnTo>
                  <a:pt x="72108" y="12255"/>
                </a:lnTo>
                <a:lnTo>
                  <a:pt x="70509" y="10871"/>
                </a:lnTo>
                <a:lnTo>
                  <a:pt x="43304" y="609"/>
                </a:lnTo>
                <a:lnTo>
                  <a:pt x="41962" y="241"/>
                </a:lnTo>
                <a:lnTo>
                  <a:pt x="40600" y="0"/>
                </a:lnTo>
                <a:close/>
              </a:path>
              <a:path w="73025" h="13334">
                <a:moveTo>
                  <a:pt x="31870" y="139"/>
                </a:moveTo>
                <a:lnTo>
                  <a:pt x="30830" y="368"/>
                </a:lnTo>
                <a:lnTo>
                  <a:pt x="29804" y="660"/>
                </a:lnTo>
                <a:lnTo>
                  <a:pt x="2296" y="10756"/>
                </a:lnTo>
                <a:lnTo>
                  <a:pt x="748" y="12103"/>
                </a:lnTo>
                <a:lnTo>
                  <a:pt x="0" y="12700"/>
                </a:lnTo>
                <a:lnTo>
                  <a:pt x="28799" y="2120"/>
                </a:lnTo>
                <a:lnTo>
                  <a:pt x="29361" y="1930"/>
                </a:lnTo>
                <a:lnTo>
                  <a:pt x="31870" y="139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880726" y="882738"/>
            <a:ext cx="89244" cy="2127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879410" y="897676"/>
            <a:ext cx="91966" cy="657"/>
          </a:xfrm>
          <a:custGeom>
            <a:avLst/>
            <a:gdLst/>
            <a:ahLst/>
            <a:cxnLst/>
            <a:rect l="l" t="t" r="r" b="b"/>
            <a:pathLst>
              <a:path w="88900" h="634">
                <a:moveTo>
                  <a:pt x="88804" y="0"/>
                </a:moveTo>
                <a:lnTo>
                  <a:pt x="87541" y="0"/>
                </a:lnTo>
                <a:lnTo>
                  <a:pt x="88814" y="101"/>
                </a:lnTo>
                <a:close/>
              </a:path>
              <a:path w="88900" h="634">
                <a:moveTo>
                  <a:pt x="1271" y="0"/>
                </a:moveTo>
                <a:lnTo>
                  <a:pt x="7" y="0"/>
                </a:lnTo>
                <a:lnTo>
                  <a:pt x="1271" y="101"/>
                </a:lnTo>
                <a:close/>
              </a:path>
            </a:pathLst>
          </a:custGeom>
          <a:solidFill>
            <a:srgbClr val="7B7877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879418" y="896650"/>
            <a:ext cx="91859" cy="102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880725" y="897676"/>
            <a:ext cx="89338" cy="657"/>
          </a:xfrm>
          <a:custGeom>
            <a:avLst/>
            <a:gdLst/>
            <a:ahLst/>
            <a:cxnLst/>
            <a:rect l="l" t="t" r="r" b="b"/>
            <a:pathLst>
              <a:path w="86359" h="634">
                <a:moveTo>
                  <a:pt x="86269" y="0"/>
                </a:moveTo>
                <a:lnTo>
                  <a:pt x="85996" y="0"/>
                </a:lnTo>
                <a:lnTo>
                  <a:pt x="86269" y="101"/>
                </a:lnTo>
                <a:close/>
              </a:path>
              <a:path w="86359" h="634">
                <a:moveTo>
                  <a:pt x="237" y="0"/>
                </a:moveTo>
                <a:lnTo>
                  <a:pt x="0" y="0"/>
                </a:lnTo>
                <a:lnTo>
                  <a:pt x="237" y="0"/>
                </a:lnTo>
                <a:close/>
              </a:path>
            </a:pathLst>
          </a:custGeom>
          <a:solidFill>
            <a:srgbClr val="605E5D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875868" y="896651"/>
            <a:ext cx="98957" cy="1912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920995" y="897676"/>
            <a:ext cx="9197" cy="18393"/>
          </a:xfrm>
          <a:custGeom>
            <a:avLst/>
            <a:gdLst/>
            <a:ahLst/>
            <a:cxnLst/>
            <a:rect l="l" t="t" r="r" b="b"/>
            <a:pathLst>
              <a:path w="8890" h="17780">
                <a:moveTo>
                  <a:pt x="0" y="17500"/>
                </a:moveTo>
                <a:lnTo>
                  <a:pt x="8416" y="17500"/>
                </a:lnTo>
                <a:lnTo>
                  <a:pt x="8416" y="0"/>
                </a:lnTo>
                <a:lnTo>
                  <a:pt x="0" y="0"/>
                </a:lnTo>
                <a:lnTo>
                  <a:pt x="0" y="1750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904634" y="897676"/>
            <a:ext cx="9197" cy="18393"/>
          </a:xfrm>
          <a:custGeom>
            <a:avLst/>
            <a:gdLst/>
            <a:ahLst/>
            <a:cxnLst/>
            <a:rect l="l" t="t" r="r" b="b"/>
            <a:pathLst>
              <a:path w="8890" h="17780">
                <a:moveTo>
                  <a:pt x="0" y="17500"/>
                </a:moveTo>
                <a:lnTo>
                  <a:pt x="8412" y="17500"/>
                </a:lnTo>
                <a:lnTo>
                  <a:pt x="8412" y="0"/>
                </a:lnTo>
                <a:lnTo>
                  <a:pt x="0" y="0"/>
                </a:lnTo>
                <a:lnTo>
                  <a:pt x="0" y="1750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888269" y="897676"/>
            <a:ext cx="9197" cy="18393"/>
          </a:xfrm>
          <a:custGeom>
            <a:avLst/>
            <a:gdLst/>
            <a:ahLst/>
            <a:cxnLst/>
            <a:rect l="l" t="t" r="r" b="b"/>
            <a:pathLst>
              <a:path w="8890" h="17780">
                <a:moveTo>
                  <a:pt x="0" y="17500"/>
                </a:moveTo>
                <a:lnTo>
                  <a:pt x="8417" y="17500"/>
                </a:lnTo>
                <a:lnTo>
                  <a:pt x="8417" y="0"/>
                </a:lnTo>
                <a:lnTo>
                  <a:pt x="0" y="0"/>
                </a:lnTo>
                <a:lnTo>
                  <a:pt x="0" y="1750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875578" y="897780"/>
            <a:ext cx="5255" cy="18393"/>
          </a:xfrm>
          <a:custGeom>
            <a:avLst/>
            <a:gdLst/>
            <a:ahLst/>
            <a:cxnLst/>
            <a:rect l="l" t="t" r="r" b="b"/>
            <a:pathLst>
              <a:path w="5079" h="17780">
                <a:moveTo>
                  <a:pt x="4601" y="0"/>
                </a:moveTo>
                <a:lnTo>
                  <a:pt x="875" y="0"/>
                </a:lnTo>
                <a:lnTo>
                  <a:pt x="0" y="457"/>
                </a:lnTo>
                <a:lnTo>
                  <a:pt x="0" y="17500"/>
                </a:lnTo>
                <a:lnTo>
                  <a:pt x="4601" y="17500"/>
                </a:lnTo>
                <a:lnTo>
                  <a:pt x="4601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937358" y="897676"/>
            <a:ext cx="9197" cy="18393"/>
          </a:xfrm>
          <a:custGeom>
            <a:avLst/>
            <a:gdLst/>
            <a:ahLst/>
            <a:cxnLst/>
            <a:rect l="l" t="t" r="r" b="b"/>
            <a:pathLst>
              <a:path w="8890" h="17780">
                <a:moveTo>
                  <a:pt x="0" y="17500"/>
                </a:moveTo>
                <a:lnTo>
                  <a:pt x="8416" y="17500"/>
                </a:lnTo>
                <a:lnTo>
                  <a:pt x="8416" y="0"/>
                </a:lnTo>
                <a:lnTo>
                  <a:pt x="0" y="0"/>
                </a:lnTo>
                <a:lnTo>
                  <a:pt x="0" y="1750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953718" y="897676"/>
            <a:ext cx="9197" cy="18393"/>
          </a:xfrm>
          <a:custGeom>
            <a:avLst/>
            <a:gdLst/>
            <a:ahLst/>
            <a:cxnLst/>
            <a:rect l="l" t="t" r="r" b="b"/>
            <a:pathLst>
              <a:path w="8890" h="17780">
                <a:moveTo>
                  <a:pt x="0" y="17500"/>
                </a:moveTo>
                <a:lnTo>
                  <a:pt x="8416" y="17500"/>
                </a:lnTo>
                <a:lnTo>
                  <a:pt x="8416" y="0"/>
                </a:lnTo>
                <a:lnTo>
                  <a:pt x="0" y="0"/>
                </a:lnTo>
                <a:lnTo>
                  <a:pt x="0" y="1750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969587" y="897780"/>
            <a:ext cx="5912" cy="18393"/>
          </a:xfrm>
          <a:custGeom>
            <a:avLst/>
            <a:gdLst/>
            <a:ahLst/>
            <a:cxnLst/>
            <a:rect l="l" t="t" r="r" b="b"/>
            <a:pathLst>
              <a:path w="5715" h="17780">
                <a:moveTo>
                  <a:pt x="4471" y="0"/>
                </a:moveTo>
                <a:lnTo>
                  <a:pt x="0" y="0"/>
                </a:lnTo>
                <a:lnTo>
                  <a:pt x="0" y="17500"/>
                </a:lnTo>
                <a:lnTo>
                  <a:pt x="5176" y="17500"/>
                </a:lnTo>
                <a:lnTo>
                  <a:pt x="5176" y="457"/>
                </a:lnTo>
                <a:lnTo>
                  <a:pt x="4471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880860" y="833168"/>
            <a:ext cx="89338" cy="48610"/>
          </a:xfrm>
          <a:custGeom>
            <a:avLst/>
            <a:gdLst/>
            <a:ahLst/>
            <a:cxnLst/>
            <a:rect l="l" t="t" r="r" b="b"/>
            <a:pathLst>
              <a:path w="86359" h="46990">
                <a:moveTo>
                  <a:pt x="43199" y="0"/>
                </a:moveTo>
                <a:lnTo>
                  <a:pt x="10916" y="23850"/>
                </a:lnTo>
                <a:lnTo>
                  <a:pt x="0" y="46443"/>
                </a:lnTo>
                <a:lnTo>
                  <a:pt x="8718" y="38221"/>
                </a:lnTo>
                <a:lnTo>
                  <a:pt x="19504" y="29152"/>
                </a:lnTo>
                <a:lnTo>
                  <a:pt x="30904" y="20347"/>
                </a:lnTo>
                <a:lnTo>
                  <a:pt x="43192" y="11582"/>
                </a:lnTo>
                <a:lnTo>
                  <a:pt x="59524" y="11582"/>
                </a:lnTo>
                <a:lnTo>
                  <a:pt x="55332" y="8474"/>
                </a:lnTo>
                <a:lnTo>
                  <a:pt x="48625" y="3694"/>
                </a:lnTo>
                <a:lnTo>
                  <a:pt x="46007" y="1879"/>
                </a:lnTo>
                <a:lnTo>
                  <a:pt x="43199" y="0"/>
                </a:lnTo>
                <a:close/>
              </a:path>
              <a:path w="86359" h="46990">
                <a:moveTo>
                  <a:pt x="59524" y="11582"/>
                </a:moveTo>
                <a:lnTo>
                  <a:pt x="43192" y="11582"/>
                </a:lnTo>
                <a:lnTo>
                  <a:pt x="55318" y="20241"/>
                </a:lnTo>
                <a:lnTo>
                  <a:pt x="66981" y="29248"/>
                </a:lnTo>
                <a:lnTo>
                  <a:pt x="77275" y="37892"/>
                </a:lnTo>
                <a:lnTo>
                  <a:pt x="85975" y="46037"/>
                </a:lnTo>
                <a:lnTo>
                  <a:pt x="84707" y="31661"/>
                </a:lnTo>
                <a:lnTo>
                  <a:pt x="81865" y="29152"/>
                </a:lnTo>
                <a:lnTo>
                  <a:pt x="78911" y="26657"/>
                </a:lnTo>
                <a:lnTo>
                  <a:pt x="75443" y="23837"/>
                </a:lnTo>
                <a:lnTo>
                  <a:pt x="64739" y="15449"/>
                </a:lnTo>
                <a:lnTo>
                  <a:pt x="59524" y="11582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884327" y="805513"/>
            <a:ext cx="82112" cy="36786"/>
          </a:xfrm>
          <a:custGeom>
            <a:avLst/>
            <a:gdLst/>
            <a:ahLst/>
            <a:cxnLst/>
            <a:rect l="l" t="t" r="r" b="b"/>
            <a:pathLst>
              <a:path w="79375" h="35559">
                <a:moveTo>
                  <a:pt x="50460" y="0"/>
                </a:moveTo>
                <a:lnTo>
                  <a:pt x="29274" y="0"/>
                </a:lnTo>
                <a:lnTo>
                  <a:pt x="24618" y="3235"/>
                </a:lnTo>
                <a:lnTo>
                  <a:pt x="19292" y="7099"/>
                </a:lnTo>
                <a:lnTo>
                  <a:pt x="13505" y="11478"/>
                </a:lnTo>
                <a:lnTo>
                  <a:pt x="7564" y="16179"/>
                </a:lnTo>
                <a:lnTo>
                  <a:pt x="5298" y="18008"/>
                </a:lnTo>
                <a:lnTo>
                  <a:pt x="3196" y="19608"/>
                </a:lnTo>
                <a:lnTo>
                  <a:pt x="1238" y="21285"/>
                </a:lnTo>
                <a:lnTo>
                  <a:pt x="0" y="35242"/>
                </a:lnTo>
                <a:lnTo>
                  <a:pt x="8461" y="27610"/>
                </a:lnTo>
                <a:lnTo>
                  <a:pt x="18205" y="19580"/>
                </a:lnTo>
                <a:lnTo>
                  <a:pt x="28958" y="11371"/>
                </a:lnTo>
                <a:lnTo>
                  <a:pt x="39841" y="3632"/>
                </a:lnTo>
                <a:lnTo>
                  <a:pt x="55653" y="3632"/>
                </a:lnTo>
                <a:lnTo>
                  <a:pt x="50460" y="0"/>
                </a:lnTo>
                <a:close/>
              </a:path>
              <a:path w="79375" h="35559">
                <a:moveTo>
                  <a:pt x="55653" y="3632"/>
                </a:moveTo>
                <a:lnTo>
                  <a:pt x="39841" y="3632"/>
                </a:lnTo>
                <a:lnTo>
                  <a:pt x="50873" y="11478"/>
                </a:lnTo>
                <a:lnTo>
                  <a:pt x="61206" y="19342"/>
                </a:lnTo>
                <a:lnTo>
                  <a:pt x="70855" y="27245"/>
                </a:lnTo>
                <a:lnTo>
                  <a:pt x="79274" y="34785"/>
                </a:lnTo>
                <a:lnTo>
                  <a:pt x="78040" y="20802"/>
                </a:lnTo>
                <a:lnTo>
                  <a:pt x="76197" y="19227"/>
                </a:lnTo>
                <a:lnTo>
                  <a:pt x="74231" y="17894"/>
                </a:lnTo>
                <a:lnTo>
                  <a:pt x="72092" y="16167"/>
                </a:lnTo>
                <a:lnTo>
                  <a:pt x="66044" y="11371"/>
                </a:lnTo>
                <a:lnTo>
                  <a:pt x="60408" y="7092"/>
                </a:lnTo>
                <a:lnTo>
                  <a:pt x="55653" y="3632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1803522" y="5993116"/>
            <a:ext cx="884839" cy="407276"/>
          </a:xfrm>
          <a:custGeom>
            <a:avLst/>
            <a:gdLst/>
            <a:ahLst/>
            <a:cxnLst/>
            <a:rect l="l" t="t" r="r" b="b"/>
            <a:pathLst>
              <a:path w="855344" h="393700">
                <a:moveTo>
                  <a:pt x="0" y="0"/>
                </a:moveTo>
                <a:lnTo>
                  <a:pt x="196741" y="232169"/>
                </a:lnTo>
                <a:lnTo>
                  <a:pt x="351396" y="350567"/>
                </a:lnTo>
                <a:lnTo>
                  <a:pt x="544132" y="392102"/>
                </a:lnTo>
                <a:lnTo>
                  <a:pt x="855116" y="393680"/>
                </a:lnTo>
              </a:path>
            </a:pathLst>
          </a:custGeom>
          <a:ln w="7199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1592947" y="5326156"/>
            <a:ext cx="478221" cy="440777"/>
          </a:xfrm>
          <a:custGeom>
            <a:avLst/>
            <a:gdLst/>
            <a:ahLst/>
            <a:cxnLst/>
            <a:rect l="l" t="t" r="r" b="b"/>
            <a:pathLst>
              <a:path w="462280" h="426085">
                <a:moveTo>
                  <a:pt x="0" y="425537"/>
                </a:moveTo>
                <a:lnTo>
                  <a:pt x="38812" y="224629"/>
                </a:lnTo>
                <a:lnTo>
                  <a:pt x="99853" y="113333"/>
                </a:lnTo>
                <a:lnTo>
                  <a:pt x="226417" y="51754"/>
                </a:lnTo>
                <a:lnTo>
                  <a:pt x="461797" y="0"/>
                </a:lnTo>
              </a:path>
            </a:pathLst>
          </a:custGeom>
          <a:ln w="7199">
            <a:solidFill>
              <a:srgbClr val="002A4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379617" y="1869891"/>
            <a:ext cx="4198391" cy="236342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7608184" y="5616421"/>
            <a:ext cx="1913957" cy="92821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6669913" y="3956194"/>
            <a:ext cx="4994327" cy="176821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898151" y="1683608"/>
            <a:ext cx="1761856" cy="99189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10232535" y="6017254"/>
            <a:ext cx="1502386" cy="74429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2543214" y="506967"/>
            <a:ext cx="356576" cy="13261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2545724" y="498322"/>
            <a:ext cx="1634016" cy="36862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4108152" y="540626"/>
            <a:ext cx="262259" cy="9711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4441619" y="540626"/>
            <a:ext cx="66898" cy="9711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4533926" y="538787"/>
            <a:ext cx="162503" cy="13629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4718344" y="538787"/>
            <a:ext cx="235497" cy="13813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4973666" y="538786"/>
            <a:ext cx="153320" cy="10079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45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Прямоугольник 493"/>
          <p:cNvSpPr/>
          <p:nvPr/>
        </p:nvSpPr>
        <p:spPr>
          <a:xfrm>
            <a:off x="8620738" y="3597170"/>
            <a:ext cx="1192512" cy="313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ПП </a:t>
            </a:r>
            <a:r>
              <a:rPr kumimoji="0" lang="ru-RU" sz="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Кани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-Курган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 функционирует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ПС планируемая: 315 </a:t>
            </a:r>
            <a:r>
              <a:rPr kumimoji="0" lang="ru-RU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ТС/год</a:t>
            </a:r>
          </a:p>
        </p:txBody>
      </p:sp>
      <p:sp>
        <p:nvSpPr>
          <p:cNvPr id="496" name="Прямоугольник 495"/>
          <p:cNvSpPr/>
          <p:nvPr/>
        </p:nvSpPr>
        <p:spPr>
          <a:xfrm>
            <a:off x="8620738" y="3135972"/>
            <a:ext cx="1351089" cy="371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ПП Турий Рог, рост г/о 239%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Фактическая ПС: 1177 грузовых ТС/год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ПС планируемая: 15 </a:t>
            </a:r>
            <a:r>
              <a:rPr kumimoji="0" lang="ru-RU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ТС/год</a:t>
            </a:r>
          </a:p>
        </p:txBody>
      </p:sp>
      <p:sp>
        <p:nvSpPr>
          <p:cNvPr id="497" name="Прямоугольник 496"/>
          <p:cNvSpPr/>
          <p:nvPr/>
        </p:nvSpPr>
        <p:spPr>
          <a:xfrm>
            <a:off x="10296972" y="3665626"/>
            <a:ext cx="1374262" cy="313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ПП Краскино, рост г/о 210%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Фактическая ПС: 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9884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грузовых ТС/год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ПС планируемая: 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45 </a:t>
            </a:r>
            <a:r>
              <a:rPr kumimoji="0" 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ТС/год</a:t>
            </a:r>
          </a:p>
        </p:txBody>
      </p:sp>
      <p:sp>
        <p:nvSpPr>
          <p:cNvPr id="499" name="Прямоугольник 498"/>
          <p:cNvSpPr/>
          <p:nvPr/>
        </p:nvSpPr>
        <p:spPr>
          <a:xfrm>
            <a:off x="10296972" y="3310154"/>
            <a:ext cx="1374262" cy="313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ПП Пограничный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Фактическая ПС: 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7324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грузовых ТС/год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ПС планируемая: 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30 </a:t>
            </a:r>
            <a:r>
              <a:rPr kumimoji="0" 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ТС/год</a:t>
            </a:r>
          </a:p>
        </p:txBody>
      </p:sp>
      <p:sp>
        <p:nvSpPr>
          <p:cNvPr id="500" name="Прямоугольник 499"/>
          <p:cNvSpPr/>
          <p:nvPr/>
        </p:nvSpPr>
        <p:spPr>
          <a:xfrm>
            <a:off x="10296972" y="2593994"/>
            <a:ext cx="1374262" cy="313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ПП </a:t>
            </a:r>
            <a:r>
              <a:rPr kumimoji="0" lang="ru-RU" sz="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Марково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рост г/о 188%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Фактическая ПС: 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3642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грузовых ТС/год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ПС планируемая: 1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0 </a:t>
            </a:r>
            <a:r>
              <a:rPr kumimoji="0" 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ТС/год</a:t>
            </a:r>
          </a:p>
        </p:txBody>
      </p:sp>
      <p:sp>
        <p:nvSpPr>
          <p:cNvPr id="501" name="Прямоугольник 500"/>
          <p:cNvSpPr/>
          <p:nvPr/>
        </p:nvSpPr>
        <p:spPr>
          <a:xfrm>
            <a:off x="10296972" y="2959796"/>
            <a:ext cx="1374262" cy="313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ПП Полтавка, рост г/о 233%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Фактическая ПС: 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36900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грузовых ТС/год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ПС планируемая: 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100 </a:t>
            </a:r>
            <a:r>
              <a:rPr kumimoji="0" 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ТС/год</a:t>
            </a:r>
          </a:p>
        </p:txBody>
      </p:sp>
      <p:sp>
        <p:nvSpPr>
          <p:cNvPr id="502" name="Прямоугольник 501"/>
          <p:cNvSpPr/>
          <p:nvPr/>
        </p:nvSpPr>
        <p:spPr>
          <a:xfrm>
            <a:off x="6270931" y="5381849"/>
            <a:ext cx="1428145" cy="371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ПП Забайкальск, рост г/о 233%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Фактическая ПС: 63383 грузовых ТС/год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ПС планируемая: 450 </a:t>
            </a:r>
            <a:r>
              <a:rPr kumimoji="0" lang="ru-RU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ТС/год</a:t>
            </a:r>
          </a:p>
        </p:txBody>
      </p:sp>
      <p:cxnSp>
        <p:nvCxnSpPr>
          <p:cNvPr id="504" name="Соединительная линия уступом 503"/>
          <p:cNvCxnSpPr/>
          <p:nvPr/>
        </p:nvCxnSpPr>
        <p:spPr>
          <a:xfrm>
            <a:off x="7699076" y="5458982"/>
            <a:ext cx="402836" cy="176705"/>
          </a:xfrm>
          <a:prstGeom prst="bentConnector3">
            <a:avLst>
              <a:gd name="adj1" fmla="val 996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9" name="Соединительная линия уступом 508"/>
          <p:cNvCxnSpPr>
            <a:stCxn id="496" idx="3"/>
          </p:cNvCxnSpPr>
          <p:nvPr/>
        </p:nvCxnSpPr>
        <p:spPr>
          <a:xfrm>
            <a:off x="9971827" y="3321949"/>
            <a:ext cx="179115" cy="22621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1" name="Соединительная линия уступом 510"/>
          <p:cNvCxnSpPr>
            <a:stCxn id="494" idx="3"/>
          </p:cNvCxnSpPr>
          <p:nvPr/>
        </p:nvCxnSpPr>
        <p:spPr>
          <a:xfrm>
            <a:off x="9813250" y="3753689"/>
            <a:ext cx="88058" cy="12376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6" name="Соединительная линия уступом 515"/>
          <p:cNvCxnSpPr/>
          <p:nvPr/>
        </p:nvCxnSpPr>
        <p:spPr>
          <a:xfrm flipH="1">
            <a:off x="10884671" y="3822145"/>
            <a:ext cx="792677" cy="2195109"/>
          </a:xfrm>
          <a:prstGeom prst="bentConnector4">
            <a:avLst>
              <a:gd name="adj1" fmla="val -9613"/>
              <a:gd name="adj2" fmla="val 9999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4" name="Соединительная линия уступом 523"/>
          <p:cNvCxnSpPr>
            <a:stCxn id="499" idx="3"/>
          </p:cNvCxnSpPr>
          <p:nvPr/>
        </p:nvCxnSpPr>
        <p:spPr>
          <a:xfrm flipH="1">
            <a:off x="11114715" y="3466673"/>
            <a:ext cx="556519" cy="2213276"/>
          </a:xfrm>
          <a:prstGeom prst="bentConnector4">
            <a:avLst>
              <a:gd name="adj1" fmla="val -26529"/>
              <a:gd name="adj2" fmla="val 10001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6" name="Соединительная линия уступом 535"/>
          <p:cNvCxnSpPr>
            <a:stCxn id="501" idx="3"/>
          </p:cNvCxnSpPr>
          <p:nvPr/>
        </p:nvCxnSpPr>
        <p:spPr>
          <a:xfrm flipH="1">
            <a:off x="11014172" y="3116315"/>
            <a:ext cx="657062" cy="2451509"/>
          </a:xfrm>
          <a:prstGeom prst="bentConnector4">
            <a:avLst>
              <a:gd name="adj1" fmla="val -34791"/>
              <a:gd name="adj2" fmla="val 10001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3" name="Соединительная линия уступом 542"/>
          <p:cNvCxnSpPr>
            <a:stCxn id="500" idx="3"/>
          </p:cNvCxnSpPr>
          <p:nvPr/>
        </p:nvCxnSpPr>
        <p:spPr>
          <a:xfrm flipH="1">
            <a:off x="10835059" y="2750513"/>
            <a:ext cx="836175" cy="2669212"/>
          </a:xfrm>
          <a:prstGeom prst="bentConnector4">
            <a:avLst>
              <a:gd name="adj1" fmla="val -35882"/>
              <a:gd name="adj2" fmla="val 10003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1" name="Прямоугольник 550"/>
          <p:cNvSpPr/>
          <p:nvPr/>
        </p:nvSpPr>
        <p:spPr>
          <a:xfrm>
            <a:off x="2777607" y="5701543"/>
            <a:ext cx="1428145" cy="371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ПП </a:t>
            </a:r>
            <a:r>
              <a:rPr kumimoji="0" lang="ru-RU" sz="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Яраг-Казмаляр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рост г/о 188%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Фактическая ПС: 176932 грузовых ТС/год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ПС планируемая: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50 </a:t>
            </a:r>
            <a:r>
              <a:rPr kumimoji="0" lang="ru-RU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ТС/год</a:t>
            </a:r>
          </a:p>
        </p:txBody>
      </p:sp>
      <p:cxnSp>
        <p:nvCxnSpPr>
          <p:cNvPr id="553" name="Прямая со стрелкой 552"/>
          <p:cNvCxnSpPr>
            <a:stCxn id="551" idx="1"/>
          </p:cNvCxnSpPr>
          <p:nvPr/>
        </p:nvCxnSpPr>
        <p:spPr>
          <a:xfrm flipH="1">
            <a:off x="2543214" y="5887520"/>
            <a:ext cx="2343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5" name="Прямоугольник 554"/>
          <p:cNvSpPr/>
          <p:nvPr/>
        </p:nvSpPr>
        <p:spPr>
          <a:xfrm>
            <a:off x="74232" y="5984785"/>
            <a:ext cx="1428145" cy="371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ПП Верхний Ларс, рост г/о 168%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Фактическая ПС: 629672 грузовых ТС/год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ПС планируемая: 1,5 млн ТС/год</a:t>
            </a:r>
          </a:p>
        </p:txBody>
      </p:sp>
      <p:cxnSp>
        <p:nvCxnSpPr>
          <p:cNvPr id="557" name="Прямая со стрелкой 556"/>
          <p:cNvCxnSpPr/>
          <p:nvPr/>
        </p:nvCxnSpPr>
        <p:spPr>
          <a:xfrm flipH="1" flipV="1">
            <a:off x="1100960" y="5843588"/>
            <a:ext cx="5382" cy="141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8" name="Прямоугольник 557"/>
          <p:cNvSpPr/>
          <p:nvPr/>
        </p:nvSpPr>
        <p:spPr>
          <a:xfrm>
            <a:off x="70912" y="3344790"/>
            <a:ext cx="1411020" cy="278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ПП Бурачки, рост г/о 225%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Фактическая ПС: 139090 грузовых ТС/год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ПС планируемая: 700 </a:t>
            </a:r>
            <a:r>
              <a:rPr kumimoji="0" lang="ru-RU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ТС/год</a:t>
            </a:r>
          </a:p>
        </p:txBody>
      </p:sp>
      <p:sp>
        <p:nvSpPr>
          <p:cNvPr id="559" name="Прямоугольник 558"/>
          <p:cNvSpPr/>
          <p:nvPr/>
        </p:nvSpPr>
        <p:spPr>
          <a:xfrm>
            <a:off x="242138" y="1372024"/>
            <a:ext cx="1411020" cy="278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ПП </a:t>
            </a:r>
            <a:r>
              <a:rPr kumimoji="0" lang="ru-RU" sz="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Убылинка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рост г/о 200%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Фактическая ПС: 68104 грузовых ТС/год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ПС планируемая: 300 </a:t>
            </a:r>
            <a:r>
              <a:rPr kumimoji="0" lang="ru-RU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ТС/год</a:t>
            </a:r>
          </a:p>
        </p:txBody>
      </p:sp>
      <p:sp>
        <p:nvSpPr>
          <p:cNvPr id="560" name="Прямоугольник 559"/>
          <p:cNvSpPr/>
          <p:nvPr/>
        </p:nvSpPr>
        <p:spPr>
          <a:xfrm>
            <a:off x="242138" y="1039018"/>
            <a:ext cx="1411020" cy="278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ПП Ивангород, рост г/о 261%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Фактическая ПС: 56340 грузовых ТС/год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ПС планируемая: 1,4 млн ТС/год</a:t>
            </a:r>
          </a:p>
        </p:txBody>
      </p:sp>
      <p:cxnSp>
        <p:nvCxnSpPr>
          <p:cNvPr id="562" name="Соединительная линия уступом 561"/>
          <p:cNvCxnSpPr>
            <a:stCxn id="559" idx="1"/>
          </p:cNvCxnSpPr>
          <p:nvPr/>
        </p:nvCxnSpPr>
        <p:spPr>
          <a:xfrm rot="10800000" flipH="1" flipV="1">
            <a:off x="242137" y="1511224"/>
            <a:ext cx="968091" cy="1591201"/>
          </a:xfrm>
          <a:prstGeom prst="bentConnector4">
            <a:avLst>
              <a:gd name="adj1" fmla="val -6887"/>
              <a:gd name="adj2" fmla="val 9986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6" name="Соединительная линия уступом 565"/>
          <p:cNvCxnSpPr>
            <a:stCxn id="560" idx="1"/>
          </p:cNvCxnSpPr>
          <p:nvPr/>
        </p:nvCxnSpPr>
        <p:spPr>
          <a:xfrm rot="10800000" flipH="1" flipV="1">
            <a:off x="242137" y="1178218"/>
            <a:ext cx="1154177" cy="1764535"/>
          </a:xfrm>
          <a:prstGeom prst="bentConnector4">
            <a:avLst>
              <a:gd name="adj1" fmla="val -11966"/>
              <a:gd name="adj2" fmla="val 9955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6" name="Соединительная линия уступом 575"/>
          <p:cNvCxnSpPr>
            <a:stCxn id="558" idx="3"/>
          </p:cNvCxnSpPr>
          <p:nvPr/>
        </p:nvCxnSpPr>
        <p:spPr>
          <a:xfrm flipV="1">
            <a:off x="1481932" y="3321949"/>
            <a:ext cx="260749" cy="162042"/>
          </a:xfrm>
          <a:prstGeom prst="bentConnector3">
            <a:avLst>
              <a:gd name="adj1" fmla="val 9931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8" name="Прямоугольник 577"/>
          <p:cNvSpPr/>
          <p:nvPr/>
        </p:nvSpPr>
        <p:spPr>
          <a:xfrm>
            <a:off x="2457869" y="1045510"/>
            <a:ext cx="1411020" cy="278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ПП Брусничное, рост г/о 172%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Фактическая ПС: 122456 грузовых ТС/год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ПС планируемая: 1,4 млн ТС/год</a:t>
            </a:r>
          </a:p>
        </p:txBody>
      </p:sp>
      <p:cxnSp>
        <p:nvCxnSpPr>
          <p:cNvPr id="580" name="Прямая со стрелкой 579"/>
          <p:cNvCxnSpPr/>
          <p:nvPr/>
        </p:nvCxnSpPr>
        <p:spPr>
          <a:xfrm>
            <a:off x="2695434" y="1328238"/>
            <a:ext cx="0" cy="1279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1" name="Прямоугольник 580"/>
          <p:cNvSpPr/>
          <p:nvPr/>
        </p:nvSpPr>
        <p:spPr>
          <a:xfrm>
            <a:off x="2931211" y="1350684"/>
            <a:ext cx="1411020" cy="278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ПП Светогорск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Фактическая ПС: 26840 грузовых ТС/год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ПС планируемая: н/д</a:t>
            </a:r>
          </a:p>
        </p:txBody>
      </p:sp>
      <p:cxnSp>
        <p:nvCxnSpPr>
          <p:cNvPr id="583" name="Прямая со стрелкой 582"/>
          <p:cNvCxnSpPr>
            <a:stCxn id="581" idx="1"/>
          </p:cNvCxnSpPr>
          <p:nvPr/>
        </p:nvCxnSpPr>
        <p:spPr>
          <a:xfrm rot="10800000" flipV="1">
            <a:off x="2852739" y="1489884"/>
            <a:ext cx="78472" cy="9485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6" name="Прямоугольник 585"/>
          <p:cNvSpPr/>
          <p:nvPr/>
        </p:nvSpPr>
        <p:spPr>
          <a:xfrm>
            <a:off x="3362732" y="2635942"/>
            <a:ext cx="1411020" cy="278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ПП </a:t>
            </a:r>
            <a:r>
              <a:rPr kumimoji="0" lang="ru-RU" sz="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Торфяновка</a:t>
            </a: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Фактическая ПС: 380640 грузовых ТС/год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ПС планируемая: н/д</a:t>
            </a:r>
          </a:p>
        </p:txBody>
      </p:sp>
      <p:cxnSp>
        <p:nvCxnSpPr>
          <p:cNvPr id="591" name="Прямая со стрелкой 590"/>
          <p:cNvCxnSpPr/>
          <p:nvPr/>
        </p:nvCxnSpPr>
        <p:spPr>
          <a:xfrm rot="10800000" flipV="1">
            <a:off x="3017130" y="2750511"/>
            <a:ext cx="339488" cy="100369"/>
          </a:xfrm>
          <a:prstGeom prst="bentConnector3">
            <a:avLst>
              <a:gd name="adj1" fmla="val 3877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3" name="Изображение 4" descr="Изображение 4"/>
          <p:cNvPicPr>
            <a:picLocks noChangeAspect="1"/>
          </p:cNvPicPr>
          <p:nvPr/>
        </p:nvPicPr>
        <p:blipFill>
          <a:blip r:embed="rId66">
            <a:extLst/>
          </a:blip>
          <a:srcRect l="66731" r="24501"/>
          <a:stretch>
            <a:fillRect/>
          </a:stretch>
        </p:blipFill>
        <p:spPr>
          <a:xfrm rot="5400000">
            <a:off x="7686755" y="-4232358"/>
            <a:ext cx="175254" cy="8835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Изображение 3" descr="Изображение 3"/>
          <p:cNvPicPr>
            <a:picLocks noChangeAspect="1"/>
          </p:cNvPicPr>
          <p:nvPr/>
        </p:nvPicPr>
        <p:blipFill>
          <a:blip r:embed="rId67">
            <a:extLst/>
          </a:blip>
          <a:stretch>
            <a:fillRect/>
          </a:stretch>
        </p:blipFill>
        <p:spPr>
          <a:xfrm>
            <a:off x="0" y="1"/>
            <a:ext cx="1105991" cy="5138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232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4" descr="Изображение 4"/>
          <p:cNvPicPr>
            <a:picLocks noChangeAspect="1"/>
          </p:cNvPicPr>
          <p:nvPr/>
        </p:nvPicPr>
        <p:blipFill>
          <a:blip r:embed="rId2">
            <a:extLst/>
          </a:blip>
          <a:srcRect l="66731" r="24501"/>
          <a:stretch>
            <a:fillRect/>
          </a:stretch>
        </p:blipFill>
        <p:spPr>
          <a:xfrm rot="5400000">
            <a:off x="7686755" y="-4239248"/>
            <a:ext cx="175254" cy="8835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Изображение 3" descr="Изображение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67" y="-34419"/>
            <a:ext cx="1678374" cy="77983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3256514" y="265997"/>
            <a:ext cx="756388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Распределение потоков на автомобильном транспорте через автомобильные  пункты пропуска на 2024 г.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64" y="942597"/>
            <a:ext cx="4299630" cy="573284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39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7227" y="653166"/>
            <a:ext cx="7981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использования цифровых технологий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интеллектуальных транспортных систем в логистике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2215" y="1716338"/>
            <a:ext cx="3930163" cy="1374426"/>
          </a:xfrm>
          <a:prstGeom prst="round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95374" y="2180331"/>
            <a:ext cx="3705573" cy="1751140"/>
          </a:xfrm>
          <a:prstGeom prst="round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43957" y="3875267"/>
            <a:ext cx="3437792" cy="1179350"/>
          </a:xfrm>
          <a:prstGeom prst="round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18263" y="5671571"/>
            <a:ext cx="2619868" cy="1072150"/>
          </a:xfrm>
          <a:prstGeom prst="round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7284" y="4636982"/>
            <a:ext cx="2717904" cy="1034588"/>
          </a:xfrm>
          <a:prstGeom prst="round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30770" y="1784400"/>
            <a:ext cx="3033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457200">
              <a:defRPr/>
            </a:pPr>
            <a:r>
              <a:rPr lang="ru-RU" sz="1200" b="1" dirty="0">
                <a:solidFill>
                  <a:srgbClr val="002060"/>
                </a:solidFill>
              </a:rPr>
              <a:t>- использование единой системы ЦП в системах автоматического мониторинга и обеспечения безопасности в транспорте;</a:t>
            </a:r>
          </a:p>
          <a:p>
            <a:pPr marL="0" lvl="1" algn="just" defTabSz="457200"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marL="0" lvl="1" algn="just" defTabSz="457200">
              <a:defRPr/>
            </a:pPr>
            <a:r>
              <a:rPr lang="ru-RU" sz="1200" b="1" dirty="0">
                <a:solidFill>
                  <a:srgbClr val="002060"/>
                </a:solidFill>
              </a:rPr>
              <a:t>- применение ЦП в системах управления пассажирским транспортом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47093" y="1456377"/>
            <a:ext cx="1222131" cy="1333187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8639" y="2231174"/>
            <a:ext cx="107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ru-RU" sz="1400" b="1" dirty="0">
                <a:solidFill>
                  <a:srgbClr val="C00000"/>
                </a:solidFill>
              </a:rPr>
              <a:t>Цифровой профиль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543" y="1517163"/>
            <a:ext cx="571176" cy="768948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6394937" y="1783583"/>
            <a:ext cx="1222131" cy="1333187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6115" y="2634737"/>
            <a:ext cx="157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ru-RU" sz="1200" b="1" dirty="0">
                <a:solidFill>
                  <a:srgbClr val="C00000"/>
                </a:solidFill>
              </a:rPr>
              <a:t>Распределенный реестр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1820723"/>
            <a:ext cx="652869" cy="71032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720805" y="2274921"/>
            <a:ext cx="2731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457200">
              <a:defRPr/>
            </a:pPr>
            <a:r>
              <a:rPr lang="ru-RU" sz="1200" b="1" dirty="0">
                <a:solidFill>
                  <a:srgbClr val="002060"/>
                </a:solidFill>
              </a:rPr>
              <a:t>- тестирование финансового сервиса «цифровой аккредитив» на базе доверенной среды </a:t>
            </a:r>
            <a:r>
              <a:rPr lang="ru-RU" sz="1200" b="1" dirty="0" err="1">
                <a:solidFill>
                  <a:srgbClr val="002060"/>
                </a:solidFill>
              </a:rPr>
              <a:t>Masterchain</a:t>
            </a:r>
            <a:r>
              <a:rPr lang="ru-RU" sz="1200" b="1" dirty="0">
                <a:solidFill>
                  <a:srgbClr val="002060"/>
                </a:solidFill>
              </a:rPr>
              <a:t> при предоставлении услуги перевозки груза;</a:t>
            </a:r>
          </a:p>
          <a:p>
            <a:pPr marL="0" lvl="1" algn="just" defTabSz="457200">
              <a:defRPr/>
            </a:pP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85895" y="3475250"/>
            <a:ext cx="1222131" cy="1333187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7850" y="4252966"/>
            <a:ext cx="157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ru-RU" sz="1200" b="1" dirty="0">
                <a:solidFill>
                  <a:srgbClr val="C00000"/>
                </a:solidFill>
              </a:rPr>
              <a:t>Развитие </a:t>
            </a:r>
          </a:p>
          <a:p>
            <a:pPr algn="ctr" defTabSz="457200">
              <a:defRPr/>
            </a:pPr>
            <a:r>
              <a:rPr lang="ru-RU" sz="1200" b="1" dirty="0">
                <a:solidFill>
                  <a:srgbClr val="C00000"/>
                </a:solidFill>
              </a:rPr>
              <a:t>открытых </a:t>
            </a:r>
            <a:r>
              <a:rPr lang="en-US" sz="1200" b="1" dirty="0">
                <a:solidFill>
                  <a:srgbClr val="C00000"/>
                </a:solidFill>
              </a:rPr>
              <a:t>API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05528" y="4051480"/>
            <a:ext cx="2914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457200">
              <a:defRPr/>
            </a:pPr>
            <a:r>
              <a:rPr lang="ru-RU" sz="1200" b="1" dirty="0">
                <a:solidFill>
                  <a:srgbClr val="002060"/>
                </a:solidFill>
              </a:rPr>
              <a:t>обеспечение недискриминационного доступа к транспортной инфраструктуре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232" y="3605057"/>
            <a:ext cx="1002901" cy="55410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992816" y="3290502"/>
            <a:ext cx="3400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457200">
              <a:defRPr/>
            </a:pPr>
            <a:r>
              <a:rPr lang="ru-RU" sz="1200" b="1" dirty="0">
                <a:solidFill>
                  <a:srgbClr val="002060"/>
                </a:solidFill>
              </a:rPr>
              <a:t>- применение умных контрактов в системе грузовых перевозок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06002" y="4134928"/>
            <a:ext cx="1222131" cy="1333187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55968" y="5270197"/>
            <a:ext cx="1222131" cy="1333187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7923" y="6141719"/>
            <a:ext cx="157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ru-RU" sz="1200" b="1" dirty="0">
                <a:solidFill>
                  <a:srgbClr val="C00000"/>
                </a:solidFill>
              </a:rPr>
              <a:t>Промышленный интернет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27958" y="4781338"/>
            <a:ext cx="157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ru-RU" sz="1200" b="1" dirty="0">
                <a:solidFill>
                  <a:srgbClr val="C00000"/>
                </a:solidFill>
              </a:rPr>
              <a:t>Искусственный интеллект и </a:t>
            </a:r>
            <a:r>
              <a:rPr lang="ru-RU" sz="1200" b="1" dirty="0" err="1">
                <a:solidFill>
                  <a:srgbClr val="C00000"/>
                </a:solidFill>
              </a:rPr>
              <a:t>нейротехнологии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31" name="Picture 8" descr="ÐÐ°ÑÑÐ¸Ð½ÐºÐ¸ Ð¿Ð¾ Ð·Ð°Ð¿ÑÐ¾ÑÑ Ð¸ÑÐºÑÑÑÑÐ²ÐµÐ½Ð½ÑÐ¹ Ð¸Ð½ÑÐµÐ»Ð»ÐµÐºÑ Ð¸ Ð½ÐµÐ¹ÑÐ¾ÑÐµÑÐ½Ð¾Ð»Ð¾Ð³Ð¸Ð¸ Ð·Ð½Ð°ÑÐ¾Ðº Ð½Ð° Ð±ÐµÐ»Ð¾Ð¼ ÑÐ¾Ð½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65" y="4189365"/>
            <a:ext cx="667526" cy="6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7804333" y="4714445"/>
            <a:ext cx="2417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200">
              <a:defRPr/>
            </a:pPr>
            <a:r>
              <a:rPr lang="ru-RU" sz="1200" b="1" dirty="0">
                <a:solidFill>
                  <a:srgbClr val="002060"/>
                </a:solidFill>
              </a:rPr>
              <a:t>использование в системах </a:t>
            </a:r>
            <a:r>
              <a:rPr lang="ru-RU" sz="1200" b="1" dirty="0" err="1">
                <a:solidFill>
                  <a:srgbClr val="002060"/>
                </a:solidFill>
              </a:rPr>
              <a:t>видеоаналитики</a:t>
            </a:r>
            <a:r>
              <a:rPr lang="ru-RU" sz="1200" b="1" dirty="0">
                <a:solidFill>
                  <a:srgbClr val="002060"/>
                </a:solidFill>
              </a:rPr>
              <a:t> и превентивного выявления неполадок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207" y="5375101"/>
            <a:ext cx="566738" cy="72184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4611054" y="5677370"/>
            <a:ext cx="2709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200">
              <a:defRPr/>
            </a:pPr>
            <a:r>
              <a:rPr lang="ru-RU" sz="1200" b="1" dirty="0">
                <a:solidFill>
                  <a:srgbClr val="002060"/>
                </a:solidFill>
              </a:rPr>
              <a:t>оптимизация пассажирских и грузовых перевозок за счет более широкого распространения интернета вещей </a:t>
            </a:r>
            <a:r>
              <a:rPr lang="en-US" sz="1200" b="1" dirty="0">
                <a:solidFill>
                  <a:srgbClr val="002060"/>
                </a:solidFill>
              </a:rPr>
              <a:t>(</a:t>
            </a:r>
            <a:r>
              <a:rPr lang="en-US" sz="1200" b="1" dirty="0" err="1">
                <a:solidFill>
                  <a:srgbClr val="002060"/>
                </a:solidFill>
              </a:rPr>
              <a:t>IoT</a:t>
            </a:r>
            <a:r>
              <a:rPr lang="en-US" sz="1200" b="1" dirty="0">
                <a:solidFill>
                  <a:srgbClr val="002060"/>
                </a:solidFill>
              </a:rPr>
              <a:t>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10202228" y="6508985"/>
            <a:ext cx="359093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90D17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400" b="1" dirty="0" smtClean="0">
                <a:solidFill>
                  <a:srgbClr val="3B4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  <a:endParaRPr lang="en-US" sz="1400" b="1" dirty="0">
              <a:solidFill>
                <a:srgbClr val="3B44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A84gvy_Uu8uiatxJx_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1PCJxe1UKXQ01p0.xM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C.Z78Kl0eO6Za6ONrY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tcpro.BEizEEjz0eqXF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UUTPbAKUSx50CJwsPu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nioXe1TUuCAM9AqOE9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mrlRsh20aRkZHpMs3_m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NDByZkskSonhSYSdQtq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2426</Words>
  <Application>Microsoft Office PowerPoint</Application>
  <PresentationFormat>Широкоэкранный</PresentationFormat>
  <Paragraphs>474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30" baseType="lpstr">
      <vt:lpstr>ＭＳ Ｐゴシック</vt:lpstr>
      <vt:lpstr>_circle</vt:lpstr>
      <vt:lpstr>Arial</vt:lpstr>
      <vt:lpstr>Arial Narrow</vt:lpstr>
      <vt:lpstr>Calibri</vt:lpstr>
      <vt:lpstr>Calibri Light</vt:lpstr>
      <vt:lpstr>Cambria</vt:lpstr>
      <vt:lpstr>Circe</vt:lpstr>
      <vt:lpstr>Helvetica Light</vt:lpstr>
      <vt:lpstr>Sinkin Sans 300 Light</vt:lpstr>
      <vt:lpstr>Times New Roman</vt:lpstr>
      <vt:lpstr>Verdana</vt:lpstr>
      <vt:lpstr>Тема Office</vt:lpstr>
      <vt:lpstr>1_Тема Office</vt:lpstr>
      <vt:lpstr>1_Office Theme</vt:lpstr>
      <vt:lpstr>Office Theme</vt:lpstr>
      <vt:lpstr>2_Тема Office</vt:lpstr>
      <vt:lpstr>simple-light-2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Цифровая система «Логистический калькулятор» Платформа онлайн-заявки экспортной логистики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Эрендженова Галина Санджиевна</dc:creator>
  <cp:lastModifiedBy>Кириллова Алевтина Григорьевна</cp:lastModifiedBy>
  <cp:revision>94</cp:revision>
  <cp:lastPrinted>2019-09-05T10:45:19Z</cp:lastPrinted>
  <dcterms:created xsi:type="dcterms:W3CDTF">2019-04-11T14:50:06Z</dcterms:created>
  <dcterms:modified xsi:type="dcterms:W3CDTF">2019-09-24T08:28:08Z</dcterms:modified>
</cp:coreProperties>
</file>