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6"/>
  </p:notesMasterIdLst>
  <p:sldIdLst>
    <p:sldId id="256" r:id="rId2"/>
    <p:sldId id="402" r:id="rId3"/>
    <p:sldId id="367" r:id="rId4"/>
    <p:sldId id="388" r:id="rId5"/>
    <p:sldId id="392" r:id="rId6"/>
    <p:sldId id="403" r:id="rId7"/>
    <p:sldId id="400" r:id="rId8"/>
    <p:sldId id="401" r:id="rId9"/>
    <p:sldId id="391" r:id="rId10"/>
    <p:sldId id="380" r:id="rId11"/>
    <p:sldId id="381" r:id="rId12"/>
    <p:sldId id="399" r:id="rId13"/>
    <p:sldId id="386" r:id="rId14"/>
    <p:sldId id="397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B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441" autoAdjust="0"/>
  </p:normalViewPr>
  <p:slideViewPr>
    <p:cSldViewPr>
      <p:cViewPr>
        <p:scale>
          <a:sx n="75" d="100"/>
          <a:sy n="75" d="100"/>
        </p:scale>
        <p:origin x="974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2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65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9127B4-CA4D-425F-A43B-229AAA8B1DAC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B79390-84BE-4C02-86C5-F4D5B404B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91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376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08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8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ACC50-3F34-4CA4-908F-33F55DCD14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9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ACC50-3F34-4CA4-908F-33F55DCD14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842066-5846-4999-8FBB-17CDE881CFB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АНО "Робоправо"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4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17C29-2D00-4016-8DB2-4C0915B2740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АНО "Робоправо"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2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417C29-2D00-4016-8DB2-4C0915B2740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АНО "Робоправо"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03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62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084C-070B-41A4-9073-0A9B02BC2897}" type="datetimeFigureOut">
              <a:rPr lang="ru-RU" altLang="en-US"/>
              <a:pPr>
                <a:defRPr/>
              </a:pPr>
              <a:t>24.09.2019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D961-2A99-4A14-8646-774C987856A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7990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ADA38-9BA2-4AD3-90DF-8D1E834D4406}" type="datetimeFigureOut">
              <a:rPr lang="ru-RU" altLang="en-US"/>
              <a:pPr>
                <a:defRPr/>
              </a:pPr>
              <a:t>24.09.2019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893B4-C7F9-473C-B972-EAF955C18EB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4061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36D0-1EA3-4850-A394-6783BD683FED}" type="datetimeFigureOut">
              <a:rPr lang="ru-RU" altLang="en-US"/>
              <a:pPr>
                <a:defRPr/>
              </a:pPr>
              <a:t>24.09.2019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5739-C86F-4FFC-BF0B-EE0DAC36DB6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44699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Базовый слайд_Навиг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960" y="1597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 think-cell" r:id="rId5" imgW="383" imgH="384" progId="TCLayout.ActiveDocument.1">
                  <p:embed/>
                </p:oleObj>
              </mc:Choice>
              <mc:Fallback>
                <p:oleObj name="Слайд think-cell" r:id="rId5" imgW="383" imgH="384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0" y="1597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0" i="0" baseline="0" dirty="0">
              <a:solidFill>
                <a:schemeClr val="tx1"/>
              </a:solidFill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10" name="Прямоугольник 38"/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F0F0F0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72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550" y="6045360"/>
            <a:ext cx="11520488" cy="138499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aseline="0">
                <a:solidFill>
                  <a:schemeClr val="tx1"/>
                </a:solidFill>
                <a:latin typeface="+mj-lt"/>
              </a:defRPr>
            </a:lvl1pPr>
            <a:lvl2pPr marL="457224" indent="0" algn="ctr">
              <a:buNone/>
              <a:defRPr sz="2000"/>
            </a:lvl2pPr>
            <a:lvl3pPr marL="914446" indent="0" algn="ctr">
              <a:buNone/>
              <a:defRPr sz="1801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dirty="0"/>
              <a:t>1 – </a:t>
            </a:r>
            <a:r>
              <a:rPr lang="ru-RU" dirty="0"/>
              <a:t>текст сноски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336245" y="6237288"/>
            <a:ext cx="9360000" cy="138499"/>
          </a:xfrm>
        </p:spPr>
        <p:txBody>
          <a:bodyPr wrap="square" anchor="t" anchorCtr="0">
            <a:sp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dirty="0"/>
              <a:t>Источник: анализ рабочей группы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747875" y="6647592"/>
            <a:ext cx="387900" cy="15388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fld id="{3E423E46-B7A0-4744-B3E1-320992BDBEC7}" type="slidenum">
              <a:rPr lang="ru-RU" sz="1000" b="0" smtClean="0">
                <a:solidFill>
                  <a:schemeClr val="accent4"/>
                </a:solidFill>
              </a:rPr>
              <a:pPr algn="r"/>
              <a:t>‹#›</a:t>
            </a:fld>
            <a:endParaRPr lang="ru-RU" sz="1000" b="0" dirty="0">
              <a:solidFill>
                <a:schemeClr val="accent4"/>
              </a:solidFill>
            </a:endParaRPr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334963" y="206274"/>
            <a:ext cx="10538236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ru-RU" kern="0" dirty="0">
                <a:latin typeface="+mj-lt"/>
              </a:defRPr>
            </a:lvl1pPr>
          </a:lstStyle>
          <a:p>
            <a:pPr lvl="0"/>
            <a:r>
              <a:rPr lang="ru-RU" dirty="0"/>
              <a:t>Вывод слайда</a:t>
            </a:r>
          </a:p>
        </p:txBody>
      </p:sp>
    </p:spTree>
    <p:extLst>
      <p:ext uri="{BB962C8B-B14F-4D97-AF65-F5344CB8AC3E}">
        <p14:creationId xmlns:p14="http://schemas.microsoft.com/office/powerpoint/2010/main" val="1801729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CE0F-68D5-43F3-B9D2-E60C04F17DB9}" type="datetimeFigureOut">
              <a:rPr lang="ru-RU" altLang="en-US"/>
              <a:pPr>
                <a:defRPr/>
              </a:pPr>
              <a:t>24.09.2019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1A0A-A343-417B-92DC-76DA6BF1272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0292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944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61100" y="3924300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29818" y="3924300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F9B15-5C5E-4AA4-9730-E30C4D134E68}" type="datetimeFigureOut">
              <a:rPr lang="ru-RU" altLang="en-US"/>
              <a:pPr>
                <a:defRPr/>
              </a:pPr>
              <a:t>24.09.2019</a:t>
            </a:fld>
            <a:endParaRPr lang="ru-RU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DA28-872C-483F-A778-060E6107A58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9387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A12A5-B68C-4CB7-B27B-FA17EC1C3451}" type="datetimeFigureOut">
              <a:rPr lang="ru-RU" altLang="en-US"/>
              <a:pPr>
                <a:defRPr/>
              </a:pPr>
              <a:t>24.09.2019</a:t>
            </a:fld>
            <a:endParaRPr lang="ru-RU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C4FEE-FBCB-4F8B-9FF2-8DEE7ED4CD0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9547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C91B-D838-43E8-BF87-FF132DD60DB0}" type="datetimeFigureOut">
              <a:rPr lang="ru-RU" altLang="en-US"/>
              <a:pPr>
                <a:defRPr/>
              </a:pPr>
              <a:t>24.09.2019</a:t>
            </a:fld>
            <a:endParaRPr lang="ru-RU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88FF-4973-4761-9473-8DD2ECA69FF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8670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1FC0-135A-4D89-9E1F-9C2F90215355}" type="datetimeFigureOut">
              <a:rPr lang="ru-RU" altLang="en-US"/>
              <a:pPr>
                <a:defRPr/>
              </a:pPr>
              <a:t>24.09.2019</a:t>
            </a:fld>
            <a:endParaRPr lang="ru-RU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2420-AB7F-42B4-A1FF-8CDCCC8B668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754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A031-479B-436B-8FDD-BA9BAF6A1CAD}" type="datetimeFigureOut">
              <a:rPr lang="ru-RU" altLang="en-US"/>
              <a:pPr>
                <a:defRPr/>
              </a:pPr>
              <a:t>24.09.2019</a:t>
            </a:fld>
            <a:endParaRPr lang="ru-RU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31E6C-87E4-4746-8245-3E5E11788C0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020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EC73-29BE-41D9-916B-1F3344D4D742}" type="datetimeFigureOut">
              <a:rPr lang="ru-RU" altLang="en-US"/>
              <a:pPr>
                <a:defRPr/>
              </a:pPr>
              <a:t>24.09.2019</a:t>
            </a:fld>
            <a:endParaRPr lang="ru-RU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FF816-7E5F-4E00-9A5B-5CC7F020332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2767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91806-C92C-4FED-BF27-357389DCBFA6}" type="datetimeFigureOut">
              <a:rPr lang="ru-RU" altLang="en-US"/>
              <a:pPr>
                <a:defRPr/>
              </a:pPr>
              <a:t>24.09.2019</a:t>
            </a:fld>
            <a:endParaRPr lang="ru-RU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2BA10-C428-4190-A90D-304D745A7BC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4159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fld id="{D3BAAA65-E169-41A1-B571-9FA6818C2C34}" type="datetimeFigureOut">
              <a:rPr lang="ru-RU" altLang="en-US"/>
              <a:pPr>
                <a:defRPr/>
              </a:pPr>
              <a:t>24.09.2019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fld id="{8CBB5107-2D1C-4EF7-BE94-E5B0952A380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7" name="Oval 6"/>
          <p:cNvSpPr/>
          <p:nvPr/>
        </p:nvSpPr>
        <p:spPr>
          <a:xfrm>
            <a:off x="11277600" y="6499225"/>
            <a:ext cx="112184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9885" y="6499225"/>
            <a:ext cx="11218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41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2" r:id="rId12"/>
  </p:sldLayoutIdLst>
  <p:hf sldNum="0" hd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eznamov.a.v@sberbank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obolaw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google.ru/url?sa=i&amp;rct=j&amp;q=&amp;esrc=s&amp;source=images&amp;cd=&amp;cad=rja&amp;uact=8&amp;ved=0ahUKEwjQ1ZbZ5fTWAhVDApoKHWz1CWsQjRwIBw&amp;url=https://tradexperts.ru/Torgovye_roboty_forex.htm&amp;psig=AOvVaw3Mw_oUWsUoLXbjG4TqhY-l&amp;ust=150823132587055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2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2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-193376" y="145936"/>
            <a:ext cx="1238537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en-US" sz="25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ИСКУССТВЕННЫЙ ИНТЕЛЛЕКТ</a:t>
            </a:r>
            <a:r>
              <a:rPr lang="en-US" altLang="en-US" sz="25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ru-RU" altLang="en-US" sz="25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И </a:t>
            </a:r>
            <a:r>
              <a:rPr lang="ru-RU" altLang="en-US" sz="25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БЕСПИЛОТНЫЙ ТРАНСПОРТ: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en-US" sz="25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РАЗВИТИЕ ЧЕРЕЗ РЕГУЛИРОВАНИЕ</a:t>
            </a:r>
            <a:endParaRPr lang="en-US" altLang="en-US" sz="2500" b="1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3076" name="AutoShape 7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" name="Picture 5" descr="redflag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82" y="1628800"/>
            <a:ext cx="919625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Placeholder 2"/>
          <p:cNvSpPr txBox="1">
            <a:spLocks/>
          </p:cNvSpPr>
          <p:nvPr/>
        </p:nvSpPr>
        <p:spPr bwMode="auto">
          <a:xfrm>
            <a:off x="4943872" y="2217639"/>
            <a:ext cx="684076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182563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indent="0" algn="ctr" eaLnBrk="1" hangingPunct="1">
              <a:spcAft>
                <a:spcPts val="600"/>
              </a:spcAft>
              <a:buNone/>
            </a:pPr>
            <a:r>
              <a:rPr lang="ru-RU" altLang="en-US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Тенденции </a:t>
            </a:r>
            <a:r>
              <a:rPr lang="ru-RU" altLang="en-US" sz="1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регулирования в мире</a:t>
            </a:r>
            <a:endParaRPr lang="ru-RU" alt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ru-RU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Создаются правовые условия для широкого тестирования автоматизированных машин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Разрешается тестирование в пределах конкретной территории или на дорогах по всей стране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Допускается тестирование только  на основании специального разрешения 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Определяется уполномоченный орган и формулируется понятная регламентация процедуры испытаний 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Возлагается ответственность  на лицо, получившее разрешение на тестирование. </a:t>
            </a:r>
          </a:p>
          <a:p>
            <a:pPr algn="just" eaLnBrk="1" hangingPunct="1">
              <a:spcAft>
                <a:spcPts val="600"/>
              </a:spcAft>
            </a:pPr>
            <a:r>
              <a:rPr lang="ru-RU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Инициируются изменения Венской конвенции 1968 г. для полноценной эксплуатации</a:t>
            </a:r>
          </a:p>
          <a:p>
            <a:pPr marL="263525" indent="0" algn="just" eaLnBrk="1" hangingPunct="1">
              <a:spcAft>
                <a:spcPts val="600"/>
              </a:spcAft>
              <a:buNone/>
            </a:pPr>
            <a:endParaRPr lang="ru-RU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</a:pPr>
            <a:endParaRPr lang="ru-RU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Aft>
                <a:spcPts val="600"/>
              </a:spcAft>
            </a:pPr>
            <a:endParaRPr lang="ru-RU" alt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Aft>
                <a:spcPts val="600"/>
              </a:spcAft>
            </a:pPr>
            <a:endParaRPr lang="ru-RU" alt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83432" y="-13672"/>
            <a:ext cx="10081120" cy="4320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800" b="1" dirty="0">
                <a:latin typeface="Cambria" panose="02040503050406030204" pitchFamily="18" charset="0"/>
              </a:rPr>
              <a:t>Регулирование беспилотных </a:t>
            </a:r>
            <a:r>
              <a:rPr lang="ru-RU" sz="2800" b="1" dirty="0" smtClean="0">
                <a:latin typeface="Cambria" panose="02040503050406030204" pitchFamily="18" charset="0"/>
              </a:rPr>
              <a:t>автомобилей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666155"/>
            <a:ext cx="3867150" cy="618172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407368" y="6237312"/>
            <a:ext cx="386715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799856" y="764704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«Резолюция КВТ ООН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 внедрении в практику высоко- и полностью автоматизированных транспортных средств в условиях дорожного движения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» </a:t>
            </a:r>
          </a:p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2018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ECE/TRANS/WP.1/165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38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idx="1"/>
          </p:nvPr>
        </p:nvSpPr>
        <p:spPr>
          <a:xfrm>
            <a:off x="78668" y="578910"/>
            <a:ext cx="10049780" cy="2991165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en-US" sz="17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Постановление Правительства </a:t>
            </a:r>
            <a:r>
              <a:rPr lang="ru-RU" altLang="en-US" sz="1700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РФ №1415</a:t>
            </a:r>
            <a:endParaRPr lang="ru-RU" sz="1700" dirty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  <a:p>
            <a:pPr algn="just"/>
            <a:r>
              <a:rPr lang="ru-RU" sz="1700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С </a:t>
            </a:r>
            <a:r>
              <a:rPr lang="ru-RU" sz="17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01.12.18 по 01.03.22 разрешается проведение эксперимента на территории </a:t>
            </a:r>
            <a:r>
              <a:rPr lang="ru-RU" sz="1700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нескольких субъектов</a:t>
            </a:r>
            <a:endParaRPr lang="ru-RU" sz="1700" dirty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Разрешается тестирование машин с внесенными в конструкцию изменениями 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Страхование: 10 млн на каждое авто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Водитель: стаж три года, нет лишений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Документы: программа эксперимента, руководство водителя, специальная декларация, протокол проведения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ТС: система видеозаписи действий водителя и дорожной остановки; кнопка активации / деактивации АСВ; непрерывная </a:t>
            </a:r>
            <a:r>
              <a:rPr lang="ru-RU" sz="1700" dirty="0" err="1">
                <a:solidFill>
                  <a:schemeClr val="tx1"/>
                </a:solidFill>
                <a:latin typeface="Cambria" pitchFamily="18" charset="0"/>
                <a:cs typeface="Arial" charset="0"/>
              </a:rPr>
              <a:t>нередактируемая</a:t>
            </a:r>
            <a:r>
              <a:rPr lang="ru-RU" sz="17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 запись АСВ, знак «Автономное управление»</a:t>
            </a:r>
          </a:p>
          <a:p>
            <a:pPr algn="just">
              <a:buFontTx/>
              <a:buChar char="-"/>
            </a:pPr>
            <a:endParaRPr lang="ru-RU" sz="1600" dirty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  <a:p>
            <a:pPr marL="0" indent="0" algn="just">
              <a:buNone/>
            </a:pPr>
            <a:endParaRPr lang="ru-RU" altLang="en-US" sz="1600" dirty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5364" name="AutoShape 7" descr="Image result for флаг россии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952" y="7937"/>
            <a:ext cx="1708455" cy="9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351584" y="246379"/>
            <a:ext cx="7499350" cy="720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42664" y="-57679"/>
            <a:ext cx="8229600" cy="6365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800" b="1" dirty="0" smtClean="0">
                <a:latin typeface="Cambria" panose="02040503050406030204" pitchFamily="18" charset="0"/>
              </a:rPr>
              <a:t>Регулирование в России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9" name="AutoShape 7" descr="Image result for флаг россии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360" y="4528809"/>
            <a:ext cx="11856904" cy="4181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algn="just">
              <a:lnSpc>
                <a:spcPct val="100000"/>
              </a:lnSpc>
              <a:defRPr/>
            </a:pPr>
            <a:r>
              <a:rPr lang="ru-RU" sz="1600" b="1" dirty="0">
                <a:solidFill>
                  <a:srgbClr val="FF0000"/>
                </a:solidFill>
                <a:effectLst/>
                <a:latin typeface="Cambria" pitchFamily="18" charset="0"/>
                <a:ea typeface="+mn-ea"/>
                <a:cs typeface="Arial" charset="0"/>
              </a:rPr>
              <a:t>1. Подзаконный акт есть </a:t>
            </a:r>
            <a:r>
              <a:rPr lang="ru-RU" sz="1600" b="1" dirty="0" smtClean="0">
                <a:solidFill>
                  <a:srgbClr val="FF0000"/>
                </a:solidFill>
                <a:effectLst/>
                <a:latin typeface="Cambria" pitchFamily="18" charset="0"/>
                <a:ea typeface="+mn-ea"/>
                <a:cs typeface="Arial" charset="0"/>
              </a:rPr>
              <a:t>–</a:t>
            </a:r>
            <a:r>
              <a:rPr lang="ru-RU" sz="1600" b="1" dirty="0">
                <a:solidFill>
                  <a:srgbClr val="FF0000"/>
                </a:solidFill>
                <a:effectLst/>
                <a:latin typeface="Cambria" pitchFamily="18" charset="0"/>
                <a:ea typeface="+mn-ea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effectLst/>
                <a:latin typeface="Cambria" pitchFamily="18" charset="0"/>
                <a:ea typeface="+mn-ea"/>
                <a:cs typeface="Arial" charset="0"/>
              </a:rPr>
              <a:t>нет никакой законодательной </a:t>
            </a:r>
            <a:r>
              <a:rPr lang="ru-RU" sz="1600" b="1" dirty="0">
                <a:solidFill>
                  <a:srgbClr val="FF0000"/>
                </a:solidFill>
                <a:effectLst/>
                <a:latin typeface="Cambria" pitchFamily="18" charset="0"/>
                <a:ea typeface="+mn-ea"/>
                <a:cs typeface="Arial" charset="0"/>
              </a:rPr>
              <a:t>основы</a:t>
            </a:r>
          </a:p>
          <a:p>
            <a:pPr algn="just">
              <a:lnSpc>
                <a:spcPct val="100000"/>
              </a:lnSpc>
              <a:defRPr/>
            </a:pPr>
            <a:endParaRPr lang="ru-RU" sz="1600" b="1" dirty="0" smtClean="0">
              <a:solidFill>
                <a:srgbClr val="FF0000"/>
              </a:solidFill>
              <a:effectLst/>
              <a:latin typeface="Cambria" pitchFamily="18" charset="0"/>
              <a:ea typeface="+mn-ea"/>
              <a:cs typeface="Arial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600" b="1" dirty="0" smtClean="0">
                <a:solidFill>
                  <a:srgbClr val="FF0000"/>
                </a:solidFill>
                <a:effectLst/>
                <a:latin typeface="Cambria" pitchFamily="18" charset="0"/>
                <a:ea typeface="+mn-ea"/>
                <a:cs typeface="Arial" charset="0"/>
              </a:rPr>
              <a:t>2</a:t>
            </a:r>
            <a:r>
              <a:rPr lang="ru-RU" sz="1600" b="1" dirty="0">
                <a:solidFill>
                  <a:srgbClr val="FF0000"/>
                </a:solidFill>
                <a:effectLst/>
                <a:latin typeface="Cambria" pitchFamily="18" charset="0"/>
                <a:ea typeface="+mn-ea"/>
                <a:cs typeface="Arial" charset="0"/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  <a:effectLst/>
                <a:latin typeface="Cambria" pitchFamily="18" charset="0"/>
                <a:ea typeface="+mn-ea"/>
                <a:cs typeface="Arial" charset="0"/>
              </a:rPr>
              <a:t>Инженер </a:t>
            </a:r>
            <a:r>
              <a:rPr lang="ru-RU" sz="1600" b="1" dirty="0">
                <a:solidFill>
                  <a:srgbClr val="FF0000"/>
                </a:solidFill>
                <a:effectLst/>
                <a:latin typeface="Cambria" pitchFamily="18" charset="0"/>
                <a:ea typeface="+mn-ea"/>
                <a:cs typeface="Arial" charset="0"/>
              </a:rPr>
              <a:t>всегда и только за рулем</a:t>
            </a:r>
          </a:p>
          <a:p>
            <a:pPr algn="just">
              <a:lnSpc>
                <a:spcPct val="100000"/>
              </a:lnSpc>
              <a:defRPr/>
            </a:pPr>
            <a:endParaRPr lang="ru-RU" sz="1600" b="1" dirty="0" smtClean="0">
              <a:solidFill>
                <a:srgbClr val="FF0000"/>
              </a:solidFill>
              <a:effectLst/>
              <a:latin typeface="Cambria" pitchFamily="18" charset="0"/>
              <a:ea typeface="+mn-ea"/>
              <a:cs typeface="Arial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600" b="1" dirty="0" smtClean="0">
                <a:solidFill>
                  <a:srgbClr val="FF0000"/>
                </a:solidFill>
                <a:effectLst/>
                <a:latin typeface="Cambria" pitchFamily="18" charset="0"/>
                <a:ea typeface="+mn-ea"/>
                <a:cs typeface="Arial" charset="0"/>
              </a:rPr>
              <a:t>3</a:t>
            </a:r>
            <a:r>
              <a:rPr lang="ru-RU" sz="1600" b="1" dirty="0">
                <a:solidFill>
                  <a:srgbClr val="FF0000"/>
                </a:solidFill>
                <a:effectLst/>
                <a:latin typeface="Cambria" pitchFamily="18" charset="0"/>
                <a:ea typeface="+mn-ea"/>
                <a:cs typeface="Arial" charset="0"/>
              </a:rPr>
              <a:t>. Нерепрезентативная выборка субъектов эксперимента</a:t>
            </a:r>
          </a:p>
          <a:p>
            <a:pPr algn="just">
              <a:lnSpc>
                <a:spcPct val="100000"/>
              </a:lnSpc>
              <a:defRPr/>
            </a:pPr>
            <a:endParaRPr lang="ru-RU" sz="1600" b="1" dirty="0" smtClean="0">
              <a:solidFill>
                <a:srgbClr val="FF0000"/>
              </a:solidFill>
              <a:effectLst/>
              <a:latin typeface="Cambria" pitchFamily="18" charset="0"/>
              <a:ea typeface="+mn-ea"/>
              <a:cs typeface="Arial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600" b="1" dirty="0" smtClean="0">
                <a:solidFill>
                  <a:srgbClr val="FF0000"/>
                </a:solidFill>
                <a:effectLst/>
                <a:latin typeface="Cambria" pitchFamily="18" charset="0"/>
                <a:ea typeface="+mn-ea"/>
                <a:cs typeface="Arial" charset="0"/>
              </a:rPr>
              <a:t>4</a:t>
            </a:r>
            <a:r>
              <a:rPr lang="ru-RU" sz="1600" b="1" dirty="0">
                <a:solidFill>
                  <a:srgbClr val="FF0000"/>
                </a:solidFill>
                <a:effectLst/>
                <a:latin typeface="Cambria" pitchFamily="18" charset="0"/>
                <a:ea typeface="+mn-ea"/>
                <a:cs typeface="Arial" charset="0"/>
              </a:rPr>
              <a:t>. Долгая процедура допуска</a:t>
            </a:r>
          </a:p>
          <a:p>
            <a:pPr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Cambria" pitchFamily="18" charset="0"/>
                <a:cs typeface="Arial" charset="0"/>
              </a:rPr>
              <a:t>ОТСТАВАНИЕ В РЕГУЛИРОВАНИИ: 3-5 ЛЕТ. </a:t>
            </a:r>
          </a:p>
          <a:p>
            <a:pPr algn="just">
              <a:lnSpc>
                <a:spcPct val="100000"/>
              </a:lnSpc>
              <a:defRPr/>
            </a:pPr>
            <a:endParaRPr lang="ru-RU" sz="2400" b="1" dirty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13" name="Content Placeholder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688024" y="3988646"/>
            <a:ext cx="3503976" cy="21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842664" y="3986836"/>
            <a:ext cx="8229600" cy="6365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3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Проблемы</a:t>
            </a:r>
            <a:endParaRPr lang="en-US" sz="3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5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/>
          <p:nvPr/>
        </p:nvSpPr>
        <p:spPr>
          <a:xfrm>
            <a:off x="-180898" y="0"/>
            <a:ext cx="12817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Несоответствие регулирования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уровню российских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разработок </a:t>
            </a:r>
          </a:p>
        </p:txBody>
      </p:sp>
      <p:pic>
        <p:nvPicPr>
          <p:cNvPr id="4" name="video_2019-05-23_12-16-1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5840" y="1052736"/>
            <a:ext cx="3143948" cy="5589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66" y="1052736"/>
            <a:ext cx="3906434" cy="22322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99" y="1052736"/>
            <a:ext cx="3521063" cy="2243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894" y="3879915"/>
            <a:ext cx="3714568" cy="26094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6621" y="3995712"/>
            <a:ext cx="3906434" cy="260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idx="1"/>
          </p:nvPr>
        </p:nvSpPr>
        <p:spPr>
          <a:xfrm>
            <a:off x="263352" y="1268200"/>
            <a:ext cx="11665295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Цель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: </a:t>
            </a:r>
            <a:r>
              <a:rPr lang="ru-RU" sz="16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обеспечить легальное и безопасное тестирование текущих и перспективных разработок за счет создания рамочного закона об инновационных ТС.  </a:t>
            </a:r>
            <a:endParaRPr lang="ru-RU" sz="1600" dirty="0" smtClean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Суть: </a:t>
            </a:r>
            <a:r>
              <a:rPr lang="ru-RU" sz="16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Рамочный законопроект, который определяет понятия, задачи, принципы, права и обязанности участников, общий порядок тестирования и требования к безопасности. Основные процедурные вопросы – на уровне подзаконных актов. 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Особенности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:</a:t>
            </a:r>
          </a:p>
          <a:p>
            <a:r>
              <a:rPr lang="ru-RU" sz="16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Учитывает Резолюцию ООН; синхронизирован с положениями Постановления Правительства РФ от 26 ноября 2018 г. №1415;  соответствует лучшим мировым практикам.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Закрепляет разрешительную систему тестирования.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Создает необходимую правовую базу для полноценного тестирования 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всех </a:t>
            </a:r>
            <a:r>
              <a:rPr lang="ru-RU" sz="16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типов беспилотных автомобилей.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Устраняет неопределенность с возможностью  тестирования на закрытых территориях.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Закрепляет требования безопасности: наличие красной кнопки; черного ящика; систем защиты от взлома; усиленные требования безопасности полностью беспилотных машин.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Возлагает ответственность на собственника машины, а также повышает размер страхового возмещения не менее чем в два раза.</a:t>
            </a:r>
          </a:p>
          <a:p>
            <a:r>
              <a:rPr lang="ru-RU" sz="1600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Создает модель для регулирования других видов инновационного транспорта. 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ритически необходимый акт догоняющего регулирования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  <a:p>
            <a:pPr marL="0" indent="0" algn="just">
              <a:buNone/>
            </a:pPr>
            <a:endParaRPr lang="ru-RU" altLang="en-US" sz="1600" dirty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5364" name="AutoShape 7" descr="Image result for флаг россии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-1799431" y="-560387"/>
            <a:ext cx="7499350" cy="720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4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47850" y="0"/>
            <a:ext cx="8229600" cy="6365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400" b="1" dirty="0">
                <a:latin typeface="Cambria" panose="02040503050406030204" pitchFamily="18" charset="0"/>
              </a:rPr>
              <a:t>Законопроект №710083-7 «Об опытной эксплуатации инновационных транспортных средств и внесении изменений в отдельные законодательные акты РФ»</a:t>
            </a:r>
          </a:p>
          <a:p>
            <a:pPr>
              <a:lnSpc>
                <a:spcPct val="100000"/>
              </a:lnSpc>
              <a:defRPr/>
            </a:pPr>
            <a:r>
              <a:rPr lang="ru-RU" sz="2400" b="1" dirty="0">
                <a:solidFill>
                  <a:srgbClr val="0070C0"/>
                </a:solidFill>
                <a:effectLst/>
                <a:latin typeface="Cambria" pitchFamily="18" charset="0"/>
                <a:ea typeface="+mn-ea"/>
                <a:cs typeface="Arial" charset="0"/>
              </a:rPr>
              <a:t> </a:t>
            </a:r>
            <a:endParaRPr lang="en-US" sz="2400" b="1" dirty="0">
              <a:solidFill>
                <a:srgbClr val="0070C0"/>
              </a:solidFill>
              <a:effectLst/>
              <a:latin typeface="Cambria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51584" y="889834"/>
            <a:ext cx="5702300" cy="1600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Спасибо за внимание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27126" y="188913"/>
            <a:ext cx="9972675" cy="1535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55638" y="782638"/>
            <a:ext cx="9972676" cy="1535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2170919" y="4969436"/>
            <a:ext cx="72728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en-US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Андрей  </a:t>
            </a:r>
            <a:r>
              <a:rPr lang="ru-RU" alt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Владимирович </a:t>
            </a:r>
            <a:r>
              <a:rPr lang="ru-RU" altLang="en-US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Незнамов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Исполнительный директор, ПАО Сбербанк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Основатель проекта «</a:t>
            </a:r>
            <a:r>
              <a:rPr lang="ru-RU" altLang="en-US" sz="16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Робоправо</a:t>
            </a:r>
            <a:r>
              <a:rPr lang="ru-RU" alt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»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chemeClr val="tx1"/>
                </a:solidFill>
                <a:latin typeface="Cambria" panose="02040503050406030204" pitchFamily="18" charset="0"/>
                <a:hlinkClick r:id="rId3"/>
              </a:rPr>
              <a:t>Neznamov.a.v@sberbank.ru</a:t>
            </a:r>
            <a:r>
              <a:rPr lang="en-US" altLang="en-US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ru-RU" alt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19536" y="4797152"/>
            <a:ext cx="7775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51584" y="2145608"/>
            <a:ext cx="66413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Cambria" panose="02040503050406030204" pitchFamily="18" charset="0"/>
              </a:rPr>
              <a:t>Что происходит с регулированием </a:t>
            </a:r>
            <a:r>
              <a:rPr lang="ru-RU" altLang="ru-RU" sz="2400" dirty="0" smtClean="0">
                <a:latin typeface="Cambria" panose="02040503050406030204" pitchFamily="18" charset="0"/>
              </a:rPr>
              <a:t>ИИ </a:t>
            </a:r>
            <a:r>
              <a:rPr lang="ru-RU" altLang="ru-RU" sz="2400" dirty="0">
                <a:latin typeface="Cambria" panose="02040503050406030204" pitchFamily="18" charset="0"/>
              </a:rPr>
              <a:t>в мире: </a:t>
            </a:r>
          </a:p>
          <a:p>
            <a:pPr algn="ctr" eaLnBrk="1" hangingPunct="1"/>
            <a:endParaRPr lang="ru-RU" altLang="ru-RU" sz="2400" dirty="0">
              <a:latin typeface="Cambria" panose="02040503050406030204" pitchFamily="18" charset="0"/>
            </a:endParaRPr>
          </a:p>
          <a:p>
            <a:pPr algn="ctr" eaLnBrk="1" hangingPunct="1"/>
            <a:r>
              <a:rPr lang="en-US" altLang="ru-RU" sz="2400" b="1" u="sng" dirty="0">
                <a:latin typeface="Cambria" panose="02040503050406030204" pitchFamily="18" charset="0"/>
                <a:hlinkClick r:id="rId4"/>
              </a:rPr>
              <a:t>http://www.robolaw.ru/</a:t>
            </a:r>
            <a:endParaRPr lang="ru-RU" altLang="ru-RU" sz="2400" b="1" u="sng" dirty="0">
              <a:latin typeface="Cambria" panose="02040503050406030204" pitchFamily="18" charset="0"/>
            </a:endParaRPr>
          </a:p>
          <a:p>
            <a:pPr algn="ctr" eaLnBrk="1" hangingPunct="1"/>
            <a:endParaRPr lang="ru-RU" altLang="ru-RU" sz="2400" b="1" u="sng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91444" y="698953"/>
            <a:ext cx="9793088" cy="75929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altLang="en-US" sz="1800" dirty="0">
                <a:solidFill>
                  <a:schemeClr val="tx1"/>
                </a:solidFill>
                <a:latin typeface="Cambria" panose="02040503050406030204" pitchFamily="18" charset="0"/>
                <a:cs typeface="Arial" charset="0"/>
              </a:rPr>
              <a:t>ИИ – мультифункциональное междисциплинарное понятие, содержание которого зависит от контекста и области применения технологии.   </a:t>
            </a:r>
          </a:p>
          <a:p>
            <a:pPr marL="0" indent="0">
              <a:buNone/>
              <a:defRPr/>
            </a:pPr>
            <a:endParaRPr lang="ru-RU" altLang="en-US" sz="1800" dirty="0">
              <a:solidFill>
                <a:schemeClr val="tx1"/>
              </a:solidFill>
              <a:latin typeface="Cambria" panose="02040503050406030204" pitchFamily="18" charset="0"/>
              <a:cs typeface="Arial" charset="0"/>
            </a:endParaRPr>
          </a:p>
          <a:p>
            <a:pPr marL="0" indent="0">
              <a:buNone/>
              <a:defRPr/>
            </a:pPr>
            <a:endParaRPr lang="ru-RU" altLang="en-US" sz="1800" dirty="0">
              <a:solidFill>
                <a:schemeClr val="tx1"/>
              </a:solidFill>
              <a:latin typeface="Cambria" panose="02040503050406030204" pitchFamily="18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altLang="en-US" sz="16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7368" y="5485581"/>
            <a:ext cx="111612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ГОСТ Р ИСО 8373-2014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П.2.28</a:t>
            </a:r>
            <a:r>
              <a:rPr lang="ru-RU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alt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разумный робот; робот с элементами искусственного интеллекта</a:t>
            </a:r>
            <a:r>
              <a:rPr lang="ru-RU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altLang="en-US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intelligent</a:t>
            </a:r>
            <a:r>
              <a:rPr lang="ru-RU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altLang="en-US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robot</a:t>
            </a:r>
            <a:r>
              <a:rPr lang="ru-RU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):  </a:t>
            </a:r>
            <a:r>
              <a:rPr lang="ru-RU" altLang="en-US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Робот</a:t>
            </a:r>
            <a:r>
              <a:rPr lang="ru-RU" alt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 (2.6), выполняющий работу путем считывания данных из окружающей среды, взаимодействия с внешними  источниками и адаптации своего поведения.</a:t>
            </a: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92313" y="-874713"/>
            <a:ext cx="8229600" cy="1600201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ru-RU" sz="2800" b="1" dirty="0">
                <a:latin typeface="Cambria" panose="02040503050406030204" pitchFamily="18" charset="0"/>
              </a:rPr>
              <a:t>Что такое ИИ?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81666"/>
              </p:ext>
            </p:extLst>
          </p:nvPr>
        </p:nvGraphicFramePr>
        <p:xfrm>
          <a:off x="2495600" y="2759341"/>
          <a:ext cx="6768752" cy="256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5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charset="0"/>
                        </a:rPr>
                        <a:t>«</a:t>
                      </a:r>
                      <a:r>
                        <a:rPr lang="ru-RU" altLang="en-US" sz="18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charset="0"/>
                        </a:rPr>
                        <a:t>Сильный» ИИ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charset="0"/>
                        </a:rPr>
                        <a:t>(«общий» = «голливудский» = «полный»=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charset="0"/>
                        </a:rPr>
                        <a:t>«универсальный»)</a:t>
                      </a:r>
                    </a:p>
                    <a:p>
                      <a:pPr algn="ctr"/>
                      <a:endParaRPr lang="ru-RU" sz="1800" b="0" dirty="0" smtClean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en-US" sz="1800" b="0" dirty="0">
                        <a:latin typeface="Cambria" panose="02040503050406030204" pitchFamily="18" charset="0"/>
                      </a:endParaRPr>
                    </a:p>
                  </a:txBody>
                  <a:tcPr marT="45726" marB="4572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charset="0"/>
                        </a:rPr>
                        <a:t>«Слабый» ИИ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Arial" charset="0"/>
                        </a:rPr>
                        <a:t>(«узкий» = «прикладной»): </a:t>
                      </a:r>
                    </a:p>
                    <a:p>
                      <a:pPr marL="0" indent="0">
                        <a:buNone/>
                      </a:pPr>
                      <a:r>
                        <a:rPr lang="ru-RU" altLang="en-US" sz="1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 </a:t>
                      </a:r>
                      <a:r>
                        <a:rPr lang="ru-RU" altLang="en-US" sz="18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Робототехника</a:t>
                      </a:r>
                      <a:r>
                        <a:rPr lang="ru-RU" altLang="en-US" sz="1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ru-RU" altLang="en-US" sz="1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 Транспорт </a:t>
                      </a:r>
                    </a:p>
                    <a:p>
                      <a:pPr marL="0" indent="0">
                        <a:buNone/>
                      </a:pPr>
                      <a:r>
                        <a:rPr lang="ru-RU" altLang="en-US" sz="1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 </a:t>
                      </a:r>
                      <a:r>
                        <a:rPr lang="ru-RU" altLang="en-US" sz="18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Финтех</a:t>
                      </a:r>
                      <a:r>
                        <a:rPr lang="ru-RU" altLang="en-US" sz="1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ru-RU" altLang="en-US" sz="1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ru-RU" altLang="en-US" sz="18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altLang="en-US" sz="1800" b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Лигалтех</a:t>
                      </a:r>
                      <a:endParaRPr lang="ru-RU" altLang="en-US" sz="18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altLang="en-US" sz="1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 Голосовые</a:t>
                      </a:r>
                      <a:r>
                        <a:rPr lang="ru-RU" altLang="en-US" sz="18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altLang="en-US" sz="1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помощники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altLang="en-US" sz="1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и т.д.</a:t>
                      </a:r>
                    </a:p>
                    <a:p>
                      <a:pPr algn="ctr"/>
                      <a:endParaRPr lang="en-US" sz="1800" dirty="0">
                        <a:latin typeface="Cambria" panose="02040503050406030204" pitchFamily="18" charset="0"/>
                      </a:endParaRPr>
                    </a:p>
                  </a:txBody>
                  <a:tcPr marT="45726" marB="4572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57" name="Picture 12" descr="https://im0-tub-ru.yandex.net/i?id=c58ad0de2c37ddeb899bdd1082c9315f&amp;n=13&amp;exp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2" y="3482248"/>
            <a:ext cx="1114517" cy="111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281" y="3429000"/>
            <a:ext cx="2088232" cy="10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Image result for робот трейдер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1524130"/>
            <a:ext cx="2482026" cy="119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7" y="1588410"/>
            <a:ext cx="2007654" cy="112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7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30374"/>
            <a:ext cx="9456738" cy="576263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ru-RU" altLang="en-US" sz="2800" b="1" dirty="0">
                <a:latin typeface="Cambria" panose="02040503050406030204" pitchFamily="18" charset="0"/>
              </a:rPr>
              <a:t>Законы об ИИ в разных странах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12291" name="AutoShape 6" descr="Image result for китай флаг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335360" y="476672"/>
            <a:ext cx="1166529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ru-RU" altLang="ru-RU" b="1" dirty="0">
                <a:latin typeface="Cambria" panose="02040503050406030204" pitchFamily="18" charset="0"/>
              </a:rPr>
              <a:t>ЕС: </a:t>
            </a:r>
            <a:r>
              <a:rPr lang="ru-RU" altLang="ru-RU" dirty="0">
                <a:latin typeface="Cambria" panose="02040503050406030204" pitchFamily="18" charset="0"/>
              </a:rPr>
              <a:t>Декларация о сотрудничестве в области искусственного интеллекта, 2018 (25 государств) + «ИИ для Европы» (2018)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dirty="0">
              <a:latin typeface="Cambria" panose="02040503050406030204" pitchFamily="18" charset="0"/>
            </a:endParaRPr>
          </a:p>
          <a:p>
            <a:pPr marL="0" indent="0" eaLnBrk="1" hangingPunct="1"/>
            <a:r>
              <a:rPr lang="ru-RU" altLang="ru-RU" b="1" dirty="0">
                <a:latin typeface="Cambria" panose="02040503050406030204" pitchFamily="18" charset="0"/>
              </a:rPr>
              <a:t>США: </a:t>
            </a:r>
            <a:r>
              <a:rPr lang="ru-RU" altLang="ru-RU" dirty="0">
                <a:latin typeface="Cambria" panose="02040503050406030204" pitchFamily="18" charset="0"/>
              </a:rPr>
              <a:t>2 стратегических плана (2016) + 3 законопроекта об ИИ (2018).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dirty="0">
              <a:latin typeface="Cambria" panose="02040503050406030204" pitchFamily="18" charset="0"/>
            </a:endParaRPr>
          </a:p>
          <a:p>
            <a:pPr marL="0" indent="0" eaLnBrk="1" hangingPunct="1"/>
            <a:r>
              <a:rPr lang="ru-RU" altLang="ru-RU" b="1" dirty="0">
                <a:latin typeface="Cambria" panose="02040503050406030204" pitchFamily="18" charset="0"/>
              </a:rPr>
              <a:t>Япония: </a:t>
            </a:r>
            <a:r>
              <a:rPr lang="ru-RU" altLang="ru-RU" dirty="0">
                <a:latin typeface="Cambria" panose="02040503050406030204" pitchFamily="18" charset="0"/>
              </a:rPr>
              <a:t>«Стратегия развития технологий ИИ» (2017)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dirty="0">
              <a:latin typeface="Cambria" panose="02040503050406030204" pitchFamily="18" charset="0"/>
            </a:endParaRPr>
          </a:p>
          <a:p>
            <a:pPr marL="0" indent="0" eaLnBrk="1" hangingPunct="1"/>
            <a:r>
              <a:rPr lang="ru-RU" altLang="ru-RU" b="1" dirty="0">
                <a:latin typeface="Cambria" panose="02040503050406030204" pitchFamily="18" charset="0"/>
              </a:rPr>
              <a:t>Канада: </a:t>
            </a:r>
            <a:r>
              <a:rPr lang="ru-RU" altLang="ru-RU" dirty="0">
                <a:latin typeface="Cambria" panose="02040503050406030204" pitchFamily="18" charset="0"/>
              </a:rPr>
              <a:t>«Общеканадская стратегия ИИ» (2017) + </a:t>
            </a:r>
            <a:r>
              <a:rPr lang="ru-RU" altLang="ru-RU" dirty="0" err="1">
                <a:latin typeface="Cambria" panose="02040503050406030204" pitchFamily="18" charset="0"/>
              </a:rPr>
              <a:t>Монреальская</a:t>
            </a:r>
            <a:r>
              <a:rPr lang="ru-RU" altLang="ru-RU" dirty="0">
                <a:latin typeface="Cambria" panose="02040503050406030204" pitchFamily="18" charset="0"/>
              </a:rPr>
              <a:t> декларация ответственного ИИ (2017)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dirty="0">
              <a:latin typeface="Cambria" panose="02040503050406030204" pitchFamily="18" charset="0"/>
            </a:endParaRPr>
          </a:p>
          <a:p>
            <a:pPr marL="0" indent="0" eaLnBrk="1" hangingPunct="1"/>
            <a:r>
              <a:rPr lang="ru-RU" altLang="ru-RU" b="1" dirty="0">
                <a:latin typeface="Cambria" panose="02040503050406030204" pitchFamily="18" charset="0"/>
              </a:rPr>
              <a:t>Новая Зеландия: </a:t>
            </a:r>
            <a:r>
              <a:rPr lang="ru-RU" altLang="ru-RU" dirty="0">
                <a:latin typeface="Cambria" panose="02040503050406030204" pitchFamily="18" charset="0"/>
              </a:rPr>
              <a:t>«ИИ: создавая будущее» (2018)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dirty="0">
              <a:latin typeface="Cambria" panose="02040503050406030204" pitchFamily="18" charset="0"/>
            </a:endParaRPr>
          </a:p>
          <a:p>
            <a:pPr marL="0" indent="0" eaLnBrk="1" hangingPunct="1"/>
            <a:r>
              <a:rPr lang="ru-RU" altLang="ru-RU" b="1" dirty="0">
                <a:latin typeface="Cambria" panose="02040503050406030204" pitchFamily="18" charset="0"/>
              </a:rPr>
              <a:t>ОАЭ: </a:t>
            </a:r>
            <a:r>
              <a:rPr lang="ru-RU" altLang="ru-RU" dirty="0">
                <a:latin typeface="Cambria" panose="02040503050406030204" pitchFamily="18" charset="0"/>
              </a:rPr>
              <a:t>«Стратегия для ИИ» (2017) + Министр ИИ (2017)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dirty="0">
              <a:latin typeface="Cambria" panose="02040503050406030204" pitchFamily="18" charset="0"/>
            </a:endParaRPr>
          </a:p>
          <a:p>
            <a:pPr marL="0" indent="0" eaLnBrk="1" hangingPunct="1"/>
            <a:r>
              <a:rPr lang="ru-RU" altLang="ru-RU" b="1" dirty="0">
                <a:latin typeface="Cambria" panose="02040503050406030204" pitchFamily="18" charset="0"/>
              </a:rPr>
              <a:t>Сингапур: </a:t>
            </a:r>
            <a:r>
              <a:rPr lang="ru-RU" altLang="ru-RU" dirty="0">
                <a:latin typeface="Cambria" panose="02040503050406030204" pitchFamily="18" charset="0"/>
              </a:rPr>
              <a:t>«ИИ Сингапур» (2017)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dirty="0">
              <a:latin typeface="Cambria" panose="02040503050406030204" pitchFamily="18" charset="0"/>
            </a:endParaRPr>
          </a:p>
          <a:p>
            <a:pPr marL="0" indent="0" eaLnBrk="1" hangingPunct="1"/>
            <a:r>
              <a:rPr lang="ru-RU" altLang="ru-RU" b="1" dirty="0">
                <a:latin typeface="Cambria" panose="02040503050406030204" pitchFamily="18" charset="0"/>
              </a:rPr>
              <a:t>Тайвань: </a:t>
            </a:r>
            <a:r>
              <a:rPr lang="ru-RU" altLang="ru-RU" dirty="0">
                <a:latin typeface="Cambria" panose="02040503050406030204" pitchFamily="18" charset="0"/>
              </a:rPr>
              <a:t>«План развития ИИ» (2018). </a:t>
            </a:r>
            <a:endParaRPr lang="ru-RU" altLang="ru-RU" dirty="0" smtClean="0">
              <a:latin typeface="Cambria" panose="020405030504060302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dirty="0">
              <a:latin typeface="Cambria" panose="02040503050406030204" pitchFamily="18" charset="0"/>
            </a:endParaRPr>
          </a:p>
          <a:p>
            <a:pPr marL="0" indent="0" eaLnBrk="1" hangingPunct="1"/>
            <a:r>
              <a:rPr lang="ru-RU" altLang="ru-RU" b="1" dirty="0">
                <a:latin typeface="Cambria" panose="02040503050406030204" pitchFamily="18" charset="0"/>
              </a:rPr>
              <a:t>Финляндия: </a:t>
            </a:r>
            <a:r>
              <a:rPr lang="ru-RU" altLang="ru-RU" dirty="0">
                <a:latin typeface="Cambria" panose="02040503050406030204" pitchFamily="18" charset="0"/>
              </a:rPr>
              <a:t>«Эпоха ИИ. </a:t>
            </a:r>
            <a:r>
              <a:rPr lang="en-US" altLang="ru-RU" dirty="0" err="1">
                <a:latin typeface="Cambria" panose="02040503050406030204" pitchFamily="18" charset="0"/>
              </a:rPr>
              <a:t>Превращение</a:t>
            </a:r>
            <a:r>
              <a:rPr lang="en-US" altLang="ru-RU" dirty="0">
                <a:latin typeface="Cambria" panose="02040503050406030204" pitchFamily="18" charset="0"/>
              </a:rPr>
              <a:t> </a:t>
            </a:r>
            <a:r>
              <a:rPr lang="en-US" altLang="ru-RU" dirty="0" err="1">
                <a:latin typeface="Cambria" panose="02040503050406030204" pitchFamily="18" charset="0"/>
              </a:rPr>
              <a:t>Финляндии</a:t>
            </a:r>
            <a:r>
              <a:rPr lang="en-US" altLang="ru-RU" dirty="0">
                <a:latin typeface="Cambria" panose="02040503050406030204" pitchFamily="18" charset="0"/>
              </a:rPr>
              <a:t> в </a:t>
            </a:r>
            <a:r>
              <a:rPr lang="en-US" altLang="ru-RU" dirty="0" err="1">
                <a:latin typeface="Cambria" panose="02040503050406030204" pitchFamily="18" charset="0"/>
              </a:rPr>
              <a:t>лидирующую</a:t>
            </a:r>
            <a:r>
              <a:rPr lang="en-US" altLang="ru-RU" dirty="0">
                <a:latin typeface="Cambria" panose="02040503050406030204" pitchFamily="18" charset="0"/>
              </a:rPr>
              <a:t> </a:t>
            </a:r>
            <a:r>
              <a:rPr lang="en-US" altLang="ru-RU" dirty="0" err="1">
                <a:latin typeface="Cambria" panose="02040503050406030204" pitchFamily="18" charset="0"/>
              </a:rPr>
              <a:t>страну</a:t>
            </a:r>
            <a:r>
              <a:rPr lang="en-US" altLang="ru-RU" dirty="0">
                <a:latin typeface="Cambria" panose="02040503050406030204" pitchFamily="18" charset="0"/>
              </a:rPr>
              <a:t> в </a:t>
            </a:r>
            <a:r>
              <a:rPr lang="en-US" altLang="ru-RU" dirty="0" err="1">
                <a:latin typeface="Cambria" panose="02040503050406030204" pitchFamily="18" charset="0"/>
              </a:rPr>
              <a:t>применении</a:t>
            </a:r>
            <a:r>
              <a:rPr lang="en-US" altLang="ru-RU" dirty="0">
                <a:latin typeface="Cambria" panose="02040503050406030204" pitchFamily="18" charset="0"/>
              </a:rPr>
              <a:t> </a:t>
            </a:r>
            <a:r>
              <a:rPr lang="ru-RU" altLang="ru-RU" dirty="0">
                <a:latin typeface="Cambria" panose="02040503050406030204" pitchFamily="18" charset="0"/>
              </a:rPr>
              <a:t>ИИ» (2017). Доклад МЭРТ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dirty="0">
              <a:latin typeface="Cambria" panose="02040503050406030204" pitchFamily="18" charset="0"/>
            </a:endParaRPr>
          </a:p>
          <a:p>
            <a:pPr marL="0" indent="0" eaLnBrk="1" hangingPunct="1"/>
            <a:r>
              <a:rPr lang="ru-RU" altLang="ru-RU" b="1" dirty="0">
                <a:latin typeface="Cambria" panose="02040503050406030204" pitchFamily="18" charset="0"/>
              </a:rPr>
              <a:t>Франция: </a:t>
            </a:r>
            <a:r>
              <a:rPr lang="ru-RU" altLang="ru-RU" dirty="0">
                <a:latin typeface="Cambria" panose="02040503050406030204" pitchFamily="18" charset="0"/>
              </a:rPr>
              <a:t>«</a:t>
            </a:r>
            <a:r>
              <a:rPr lang="en-US" altLang="ru-RU" dirty="0" err="1">
                <a:latin typeface="Cambria" panose="02040503050406030204" pitchFamily="18" charset="0"/>
              </a:rPr>
              <a:t>FranceAI</a:t>
            </a:r>
            <a:r>
              <a:rPr lang="ru-RU" altLang="ru-RU" dirty="0">
                <a:latin typeface="Cambria" panose="02040503050406030204" pitchFamily="18" charset="0"/>
              </a:rPr>
              <a:t>»</a:t>
            </a:r>
            <a:r>
              <a:rPr lang="en-US" altLang="ru-RU" dirty="0">
                <a:latin typeface="Cambria" panose="02040503050406030204" pitchFamily="18" charset="0"/>
              </a:rPr>
              <a:t> (2017) </a:t>
            </a:r>
            <a:r>
              <a:rPr lang="ru-RU" altLang="ru-RU" dirty="0">
                <a:latin typeface="Cambria" panose="02040503050406030204" pitchFamily="18" charset="0"/>
              </a:rPr>
              <a:t>+ Национальная стратегия ИИ (2018) + исследование С. </a:t>
            </a:r>
            <a:r>
              <a:rPr lang="ru-RU" altLang="ru-RU" dirty="0" err="1">
                <a:latin typeface="Cambria" panose="02040503050406030204" pitchFamily="18" charset="0"/>
              </a:rPr>
              <a:t>Вельяни</a:t>
            </a:r>
            <a:r>
              <a:rPr lang="ru-RU" altLang="ru-RU" dirty="0">
                <a:latin typeface="Cambria" panose="02040503050406030204" pitchFamily="18" charset="0"/>
              </a:rPr>
              <a:t> (2018)</a:t>
            </a:r>
            <a:endParaRPr lang="en-US" altLang="ru-RU" dirty="0">
              <a:latin typeface="Cambria" panose="02040503050406030204" pitchFamily="18" charset="0"/>
            </a:endParaRPr>
          </a:p>
        </p:txBody>
      </p:sp>
      <p:pic>
        <p:nvPicPr>
          <p:cNvPr id="7174" name="Picture 6" descr="https://i.siteapi.org/KjPB4AViq91ZQKD5oFyO-AjeW3U=/fit-in/1024x768/center/top/d777c05b28c063f.s.siteapi.org/img/5c29d75e9dfa4d4c39782be7cf677fe3b017fd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2996952"/>
            <a:ext cx="1819164" cy="18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1524000" y="27625"/>
            <a:ext cx="9456738" cy="576263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ru-RU" altLang="en-US" sz="2800" b="1" dirty="0">
                <a:latin typeface="Cambria" panose="02040503050406030204" pitchFamily="18" charset="0"/>
              </a:rPr>
              <a:t>Пример: Китай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330" y="576264"/>
            <a:ext cx="12492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b="1" dirty="0" smtClean="0">
                <a:latin typeface="Cambria" panose="02040503050406030204" pitchFamily="18" charset="0"/>
                <a:cs typeface="Arial" charset="0"/>
              </a:rPr>
              <a:t> </a:t>
            </a:r>
            <a:r>
              <a:rPr lang="ru-RU" altLang="en-US" b="1" dirty="0">
                <a:latin typeface="Cambria" panose="02040503050406030204" pitchFamily="18" charset="0"/>
                <a:cs typeface="Arial" charset="0"/>
              </a:rPr>
              <a:t>«</a:t>
            </a:r>
            <a:r>
              <a:rPr lang="ru-RU" altLang="en-US" b="1" dirty="0">
                <a:latin typeface="Cambria" pitchFamily="18" charset="0"/>
              </a:rPr>
              <a:t>План развития технологий искусственного интеллекта нового поколения» (июль 2017)</a:t>
            </a: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>
          <a:xfrm>
            <a:off x="164330" y="1021430"/>
            <a:ext cx="11665296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7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2020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Создана базовая инфраструктура развития, цепочки поставок и т.д.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Объем рынка не менее 150 миллиардов юаней (</a:t>
            </a:r>
            <a:r>
              <a:rPr lang="en-US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$ </a:t>
            </a:r>
            <a:r>
              <a:rPr lang="ru-RU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 миллиарда), смежные рынки не менее 1 триллиона юаней (</a:t>
            </a:r>
            <a:r>
              <a:rPr lang="en-US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$ </a:t>
            </a:r>
            <a:r>
              <a:rPr lang="ru-RU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 миллиардов).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7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2025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Повсеместное использование технологий: умные города, </a:t>
            </a:r>
            <a:r>
              <a:rPr lang="en-US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ru-RU" altLang="en-US" sz="17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ельское</a:t>
            </a:r>
            <a:r>
              <a:rPr lang="ru-RU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хозяйство, оборона, медицина.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Индустрия – 400 миллиардов (</a:t>
            </a:r>
            <a:r>
              <a:rPr lang="en-US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$ </a:t>
            </a:r>
            <a:r>
              <a:rPr lang="ru-RU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61 миллиард). Смежные – 5 триллионов (</a:t>
            </a:r>
            <a:r>
              <a:rPr lang="en-US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$ </a:t>
            </a:r>
            <a:r>
              <a:rPr lang="ru-RU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760 миллиардов).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7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2030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Китай – крупнейший инновационный центр, крупнейшая умная экономика, крупнейшая площадка для подготовки кадров.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Индустрия – 1 триллион (</a:t>
            </a:r>
            <a:r>
              <a:rPr lang="en-US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$ </a:t>
            </a:r>
            <a:r>
              <a:rPr lang="ru-RU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 миллиардов), смежные рынки – 10 триллионов (</a:t>
            </a:r>
            <a:r>
              <a:rPr lang="en-US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$ </a:t>
            </a:r>
            <a:r>
              <a:rPr lang="ru-RU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триллиона).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Фокус на беспилотных ТС и сервисных роботах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Создание этического кодекса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Международное сотрудничество в области создания нормативных актов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Отдельное ведомство по вопросам ИИ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Законодательство о технологиях ИИ во всех сферах </a:t>
            </a:r>
            <a:endParaRPr lang="en-US" sz="17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  <a:defRPr/>
            </a:pPr>
            <a:endParaRPr lang="ru-RU" sz="150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5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AutoShape 6" descr="Image result for китай флаг"/>
          <p:cNvSpPr>
            <a:spLocks noChangeAspect="1" noChangeArrowheads="1"/>
          </p:cNvSpPr>
          <p:nvPr/>
        </p:nvSpPr>
        <p:spPr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84203" y="5937184"/>
            <a:ext cx="12255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>
          <a:xfrm>
            <a:off x="3071664" y="21525"/>
            <a:ext cx="644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Ситуация в России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>
          <a:xfrm>
            <a:off x="243431" y="2729784"/>
            <a:ext cx="11870359" cy="147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СТАНДАРТИЗАЦИЯ</a:t>
            </a:r>
            <a:endParaRPr lang="ru-RU" altLang="ru-RU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ГОСТ Р ИСО 8373-2014 «Роботы и робототехнические устройства. Термины и определения с 01.01.2016</a:t>
            </a:r>
            <a:r>
              <a:rPr lang="ru-RU" altLang="ru-RU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» </a:t>
            </a:r>
            <a:endParaRPr lang="ru-RU" altLang="ru-RU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ПНС «Искусственный интеллект. Термины и определения»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ТК  №164</a:t>
            </a:r>
            <a:r>
              <a:rPr lang="en-US" altLang="ru-RU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Искусственный интеллект</a:t>
            </a:r>
            <a:endParaRPr lang="ru-RU" alt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>
          <a:xfrm>
            <a:off x="243431" y="4457746"/>
            <a:ext cx="11778572" cy="120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НАЦИОНАЛЬНЫЙ ПРОЕКТ «ЦИФРОВАЯ </a:t>
            </a:r>
            <a:r>
              <a:rPr lang="ru-RU" altLang="ru-RU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ЭКОНОМИКА </a:t>
            </a:r>
            <a:r>
              <a:rPr lang="ru-RU" alt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РФ»</a:t>
            </a:r>
            <a:endParaRPr lang="ru-RU" altLang="ru-RU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Исследование </a:t>
            </a:r>
            <a:r>
              <a:rPr lang="ru-RU" altLang="ru-RU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в области развития законодательства о робототехнике и киберфизических </a:t>
            </a:r>
            <a:r>
              <a:rPr lang="ru-RU" alt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системах</a:t>
            </a:r>
            <a:r>
              <a:rPr lang="ru-RU" altLang="ru-RU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ru-RU" alt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(2018)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Связанные </a:t>
            </a:r>
            <a:r>
              <a:rPr lang="ru-RU" alt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нормативные мероприятия: регуляторные песочницы, регулирование больших данных и т.д.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>
          <a:xfrm>
            <a:off x="218064" y="764704"/>
            <a:ext cx="12000656" cy="222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ЗАКОНЫ И ПОДЗАКОННЫЕ </a:t>
            </a:r>
            <a:r>
              <a:rPr lang="ru-RU" altLang="ru-RU" b="1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АКТЫ: ТОЧЕЧНОЕ РЕГУЛИРОВАНИЕ</a:t>
            </a:r>
            <a:endParaRPr lang="ru-RU" altLang="ru-RU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Постановление Правительства РФ </a:t>
            </a:r>
            <a:r>
              <a:rPr lang="ru-RU" alt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«О проведении эксперимента по опытной эксплуатации на автомобильных дорогах общего пользования высокоавтоматизированных транспортных средств</a:t>
            </a:r>
            <a:r>
              <a:rPr lang="ru-RU" altLang="ru-RU" i="1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» </a:t>
            </a:r>
            <a:r>
              <a:rPr lang="ru-RU" alt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(26 </a:t>
            </a:r>
            <a:r>
              <a:rPr lang="ru-RU" altLang="ru-RU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ноября 2018 г. №</a:t>
            </a:r>
            <a:r>
              <a:rPr lang="ru-RU" alt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1415)</a:t>
            </a:r>
            <a:endParaRPr lang="ru-RU" alt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alt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Федеральный закон от 30 декабря 2015 г. № 462-ФЗ «О внесении изменений в ВК РФ в части использования беспилотных воздушных судов</a:t>
            </a:r>
            <a:r>
              <a:rPr lang="ru-RU" altLang="ru-RU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</a:t>
            </a:r>
            <a:endParaRPr lang="ru-RU" altLang="ru-RU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alt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>
          <a:xfrm>
            <a:off x="218064" y="5914864"/>
            <a:ext cx="11729794" cy="8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ДОРОЖНЫЕ КАРТЫ ЦЕНТРОВ НТИ</a:t>
            </a:r>
            <a:endParaRPr lang="ru-RU" altLang="ru-RU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alt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ДК </a:t>
            </a:r>
            <a:r>
              <a:rPr lang="ru-RU" alt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Автонет</a:t>
            </a:r>
            <a:r>
              <a:rPr lang="ru-RU" alt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НТИ  </a:t>
            </a:r>
            <a:r>
              <a:rPr lang="ru-RU" alt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ДК </a:t>
            </a:r>
            <a:r>
              <a:rPr lang="ru-RU" alt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Аэронет</a:t>
            </a:r>
            <a:r>
              <a:rPr lang="ru-RU" alt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НТИ  ДК </a:t>
            </a:r>
            <a:r>
              <a:rPr lang="ru-RU" altLang="ru-RU" dirty="0" err="1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Маринет</a:t>
            </a:r>
            <a:r>
              <a:rPr lang="ru-RU" alt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НТИ</a:t>
            </a:r>
            <a:endParaRPr lang="ru-RU" altLang="ru-RU" dirty="0" smtClean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952" y="7937"/>
            <a:ext cx="1708455" cy="9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9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>
          <a:xfrm>
            <a:off x="2887434" y="0"/>
            <a:ext cx="644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Ситуация в России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>
          <a:xfrm>
            <a:off x="191343" y="181875"/>
            <a:ext cx="1183425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17463" lvl="1" indent="-17463"/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marL="17463" lvl="1" indent="-17463"/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  </a:t>
            </a:r>
          </a:p>
          <a:p>
            <a:pPr marL="17463" lvl="1" indent="-17463"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«НАЦИОНАЛЬНАЯ СТРАТЕГИЯ РАЗВИТИЯ ИИ В РФ»</a:t>
            </a:r>
            <a:endParaRPr lang="ru-RU" b="1" dirty="0"/>
          </a:p>
          <a:p>
            <a:pPr marL="17463" lvl="1" indent="-17463"/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marL="17463" lvl="1" indent="-17463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Регулирование как движущий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фактор: 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доступ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к данным;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упрощенный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порядок внедрения разработок;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специальный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инвестиционный режим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;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эффективный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баланс интересов;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техническое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регулирование.</a:t>
            </a:r>
          </a:p>
          <a:p>
            <a:pPr marL="17463" lvl="1" indent="-17463" algn="ctr"/>
            <a:endParaRPr lang="ru-RU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46"/>
          <p:cNvGrpSpPr/>
          <p:nvPr/>
        </p:nvGrpSpPr>
        <p:grpSpPr>
          <a:xfrm>
            <a:off x="299355" y="3717032"/>
            <a:ext cx="11618233" cy="2131292"/>
            <a:chOff x="1746368" y="1616705"/>
            <a:chExt cx="10110670" cy="1609704"/>
          </a:xfrm>
        </p:grpSpPr>
        <p:sp>
          <p:nvSpPr>
            <p:cNvPr id="11" name="Пятиугольник 9"/>
            <p:cNvSpPr/>
            <p:nvPr/>
          </p:nvSpPr>
          <p:spPr>
            <a:xfrm>
              <a:off x="1746368" y="1896063"/>
              <a:ext cx="5036474" cy="1330346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44000" indent="-144000">
                <a:spcAft>
                  <a:spcPts val="3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Должны быть созданы необходимые правовые условия для достижения целей, решения задач и реализации мер, предусмотренных Стратегией</a:t>
              </a:r>
            </a:p>
          </p:txBody>
        </p:sp>
        <p:sp>
          <p:nvSpPr>
            <p:cNvPr id="12" name="Пятиугольник 9"/>
            <p:cNvSpPr/>
            <p:nvPr/>
          </p:nvSpPr>
          <p:spPr>
            <a:xfrm>
              <a:off x="1746459" y="1616705"/>
              <a:ext cx="5125738" cy="287087"/>
            </a:xfrm>
            <a:prstGeom prst="homePlate">
              <a:avLst>
                <a:gd name="adj" fmla="val 32567"/>
              </a:avLst>
            </a:prstGeom>
            <a:solidFill>
              <a:schemeClr val="bg2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До 2024 года:</a:t>
              </a:r>
            </a:p>
          </p:txBody>
        </p:sp>
        <p:sp>
          <p:nvSpPr>
            <p:cNvPr id="13" name="Пятиугольник 11"/>
            <p:cNvSpPr/>
            <p:nvPr/>
          </p:nvSpPr>
          <p:spPr>
            <a:xfrm>
              <a:off x="6872288" y="1895475"/>
              <a:ext cx="4984750" cy="1330325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44000" indent="-144000">
                <a:spcAft>
                  <a:spcPts val="3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r>
                <a:rPr lang="ru-RU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В РФ должна функционировать гибкая система нормативно-правового регулирования в области искусственного интеллекта, в том числе гарантирующая безопасность населения и направленная на стимулирование развития технологий искусственного интеллекта</a:t>
              </a:r>
            </a:p>
            <a:p>
              <a:pPr marL="144000" indent="-144000">
                <a:spcAft>
                  <a:spcPts val="30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endPara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spcAft>
                  <a:spcPts val="300"/>
                </a:spcAft>
                <a:buClr>
                  <a:schemeClr val="tx1"/>
                </a:buClr>
              </a:pPr>
              <a:endPara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Freeform 30"/>
            <p:cNvSpPr/>
            <p:nvPr/>
          </p:nvSpPr>
          <p:spPr>
            <a:xfrm>
              <a:off x="6872199" y="1616705"/>
              <a:ext cx="4984838" cy="287087"/>
            </a:xfrm>
            <a:custGeom>
              <a:avLst/>
              <a:gdLst>
                <a:gd name="connsiteX0" fmla="*/ 0 w 4984838"/>
                <a:gd name="connsiteY0" fmla="*/ 0 h 373241"/>
                <a:gd name="connsiteX1" fmla="*/ 1142815 w 4984838"/>
                <a:gd name="connsiteY1" fmla="*/ 0 h 373241"/>
                <a:gd name="connsiteX2" fmla="*/ 4901736 w 4984838"/>
                <a:gd name="connsiteY2" fmla="*/ 0 h 373241"/>
                <a:gd name="connsiteX3" fmla="*/ 4984838 w 4984838"/>
                <a:gd name="connsiteY3" fmla="*/ 0 h 373241"/>
                <a:gd name="connsiteX4" fmla="*/ 4984838 w 4984838"/>
                <a:gd name="connsiteY4" fmla="*/ 186621 h 373241"/>
                <a:gd name="connsiteX5" fmla="*/ 4984838 w 4984838"/>
                <a:gd name="connsiteY5" fmla="*/ 373241 h 373241"/>
                <a:gd name="connsiteX6" fmla="*/ 4901736 w 4984838"/>
                <a:gd name="connsiteY6" fmla="*/ 373241 h 373241"/>
                <a:gd name="connsiteX7" fmla="*/ 1142815 w 4984838"/>
                <a:gd name="connsiteY7" fmla="*/ 373241 h 373241"/>
                <a:gd name="connsiteX8" fmla="*/ 0 w 4984838"/>
                <a:gd name="connsiteY8" fmla="*/ 373241 h 373241"/>
                <a:gd name="connsiteX9" fmla="*/ 83102 w 4984838"/>
                <a:gd name="connsiteY9" fmla="*/ 186621 h 37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4838" h="373241">
                  <a:moveTo>
                    <a:pt x="0" y="0"/>
                  </a:moveTo>
                  <a:lnTo>
                    <a:pt x="1142815" y="0"/>
                  </a:lnTo>
                  <a:lnTo>
                    <a:pt x="4901736" y="0"/>
                  </a:lnTo>
                  <a:lnTo>
                    <a:pt x="4984838" y="0"/>
                  </a:lnTo>
                  <a:lnTo>
                    <a:pt x="4984838" y="186621"/>
                  </a:lnTo>
                  <a:lnTo>
                    <a:pt x="4984838" y="373241"/>
                  </a:lnTo>
                  <a:lnTo>
                    <a:pt x="4901736" y="373241"/>
                  </a:lnTo>
                  <a:lnTo>
                    <a:pt x="1142815" y="373241"/>
                  </a:lnTo>
                  <a:lnTo>
                    <a:pt x="0" y="373241"/>
                  </a:lnTo>
                  <a:lnTo>
                    <a:pt x="83102" y="186621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До 2030 года:</a:t>
              </a:r>
            </a:p>
          </p:txBody>
        </p:sp>
      </p:grp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952" y="7937"/>
            <a:ext cx="1708455" cy="9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50542" y="6243121"/>
            <a:ext cx="8356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lvl="1" indent="-17463" algn="ctr"/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ПРОЕКТ «КОНЦЕЦИИ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РЕГУЛИРОВАНИЯ РОБОТОТЕХНИКИ И ИИ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Объект 3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Слайд think-cell" r:id="rId6" imgW="381" imgH="381" progId="TCLayout.ActiveDocument.1">
                  <p:embed/>
                </p:oleObj>
              </mc:Choice>
              <mc:Fallback>
                <p:oleObj name="Слайд think-cell" r:id="rId6" imgW="381" imgH="381" progId="TCLayout.ActiveDocument.1">
                  <p:embed/>
                  <p:pic>
                    <p:nvPicPr>
                      <p:cNvPr id="35" name="Объект 3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>
              <a:solidFill>
                <a:schemeClr val="tx1"/>
              </a:solidFill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sp>
        <p:nvSpPr>
          <p:cNvPr id="19" name="Rectangle 25"/>
          <p:cNvSpPr/>
          <p:nvPr/>
        </p:nvSpPr>
        <p:spPr>
          <a:xfrm>
            <a:off x="165646" y="638792"/>
            <a:ext cx="11835010" cy="5742536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18C8A1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/>
          <a:lstStyle/>
          <a:p>
            <a:pPr algn="ctr">
              <a:spcAft>
                <a:spcPts val="30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" name="Rounded Rectangle 117"/>
          <p:cNvSpPr/>
          <p:nvPr/>
        </p:nvSpPr>
        <p:spPr>
          <a:xfrm>
            <a:off x="1140673" y="1253632"/>
            <a:ext cx="10716427" cy="84739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72000" tIns="36000" rIns="72000" bIns="36000" rtlCol="0" anchor="ctr" anchorCtr="0"/>
          <a:lstStyle/>
          <a:p>
            <a:pPr>
              <a:defRPr/>
            </a:pPr>
            <a:r>
              <a:rPr lang="ru-RU" kern="0" dirty="0">
                <a:latin typeface="Cambria" panose="02040503050406030204" pitchFamily="18" charset="0"/>
                <a:ea typeface="Cambria" panose="02040503050406030204" pitchFamily="18" charset="0"/>
              </a:rPr>
              <a:t>Усовершенствовать отраслевое законодательство для целей развития высоко автоматизированного и полностью автоматизированного, в том числе беспилотного, транспорта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342963" y="1450687"/>
            <a:ext cx="540000" cy="439608"/>
          </a:xfrm>
          <a:prstGeom prst="rect">
            <a:avLst/>
          </a:prstGeom>
          <a:gradFill flip="none" rotWithShape="1">
            <a:gsLst>
              <a:gs pos="0">
                <a:srgbClr val="82D16B">
                  <a:alpha val="30000"/>
                </a:srgbClr>
              </a:gs>
              <a:gs pos="100000">
                <a:srgbClr val="59BB95">
                  <a:alpha val="43000"/>
                </a:srgbClr>
              </a:gs>
            </a:gsLst>
            <a:lin ang="2700000" scaled="1"/>
            <a:tileRect/>
          </a:gradFill>
          <a:ln w="6350" cap="rnd" cmpd="sng" algn="ctr">
            <a:solidFill>
              <a:srgbClr val="BCE4D3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kern="0" dirty="0" smtClean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1</a:t>
            </a:r>
            <a:endParaRPr lang="ru-RU" kern="0" dirty="0"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cxnSp>
        <p:nvCxnSpPr>
          <p:cNvPr id="104" name="Прямая соединительная линия 103"/>
          <p:cNvCxnSpPr>
            <a:endCxn id="103" idx="2"/>
          </p:cNvCxnSpPr>
          <p:nvPr/>
        </p:nvCxnSpPr>
        <p:spPr>
          <a:xfrm flipV="1">
            <a:off x="350645" y="1890295"/>
            <a:ext cx="262318" cy="11834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17"/>
          <p:cNvSpPr/>
          <p:nvPr/>
        </p:nvSpPr>
        <p:spPr>
          <a:xfrm>
            <a:off x="1140464" y="2223779"/>
            <a:ext cx="10716635" cy="626701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72000" tIns="36000" rIns="72000" bIns="36000" rtlCol="0" anchor="t" anchorCtr="0">
            <a:spAutoFit/>
          </a:bodyPr>
          <a:lstStyle/>
          <a:p>
            <a:pPr>
              <a:defRPr/>
            </a:pPr>
            <a:r>
              <a:rPr lang="ru-RU" kern="0" dirty="0">
                <a:latin typeface="Cambria" panose="02040503050406030204" pitchFamily="18" charset="0"/>
                <a:ea typeface="Cambria" panose="02040503050406030204" pitchFamily="18" charset="0"/>
              </a:rPr>
              <a:t>Принять федеральный закон, направленный на создание порядка полноценного тестирования (опытной эксплуатации) инновационного автомобильного транспорта.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71934" y="2357048"/>
            <a:ext cx="540000" cy="439608"/>
          </a:xfrm>
          <a:prstGeom prst="rect">
            <a:avLst/>
          </a:prstGeom>
          <a:gradFill flip="none" rotWithShape="1">
            <a:gsLst>
              <a:gs pos="0">
                <a:srgbClr val="82D16B">
                  <a:alpha val="30000"/>
                </a:srgbClr>
              </a:gs>
              <a:gs pos="100000">
                <a:srgbClr val="59BB95">
                  <a:alpha val="43000"/>
                </a:srgbClr>
              </a:gs>
            </a:gsLst>
            <a:lin ang="2700000" scaled="1"/>
            <a:tileRect/>
          </a:gradFill>
          <a:ln w="6350" cap="rnd" cmpd="sng" algn="ctr">
            <a:solidFill>
              <a:srgbClr val="BCE4D3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kern="0" dirty="0" smtClean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1.1.</a:t>
            </a:r>
            <a:endParaRPr lang="ru-RU" kern="0" dirty="0"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07" name="Rounded Rectangle 117"/>
          <p:cNvSpPr/>
          <p:nvPr/>
        </p:nvSpPr>
        <p:spPr>
          <a:xfrm>
            <a:off x="1140465" y="2923131"/>
            <a:ext cx="10716635" cy="626701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72000" tIns="36000" rIns="72000" bIns="36000" rtlCol="0" anchor="t" anchorCtr="0">
            <a:spAutoFit/>
          </a:bodyPr>
          <a:lstStyle/>
          <a:p>
            <a:pPr>
              <a:defRPr/>
            </a:pPr>
            <a:r>
              <a:rPr lang="ru-RU" kern="0" dirty="0">
                <a:latin typeface="Cambria" panose="02040503050406030204" pitchFamily="18" charset="0"/>
                <a:ea typeface="Cambria" panose="02040503050406030204" pitchFamily="18" charset="0"/>
              </a:rPr>
              <a:t>Скорректировать </a:t>
            </a:r>
            <a:r>
              <a:rPr lang="ru-RU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Постановление </a:t>
            </a:r>
            <a:r>
              <a:rPr lang="ru-RU" kern="0" dirty="0">
                <a:latin typeface="Cambria" panose="02040503050406030204" pitchFamily="18" charset="0"/>
                <a:ea typeface="Cambria" panose="02040503050406030204" pitchFamily="18" charset="0"/>
              </a:rPr>
              <a:t>Правительства РФ </a:t>
            </a:r>
            <a:r>
              <a:rPr lang="ru-RU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№</a:t>
            </a:r>
            <a:r>
              <a:rPr lang="ru-RU" kern="0" dirty="0">
                <a:latin typeface="Cambria" panose="02040503050406030204" pitchFamily="18" charset="0"/>
                <a:ea typeface="Cambria" panose="02040503050406030204" pitchFamily="18" charset="0"/>
              </a:rPr>
              <a:t>1415 для целей развития видов, тестируемых ТС, оптимизации порядка сертификации инновационных </a:t>
            </a:r>
            <a:r>
              <a:rPr lang="ru-RU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ТС</a:t>
            </a:r>
            <a:endParaRPr lang="ru-RU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71934" y="3087612"/>
            <a:ext cx="540000" cy="439608"/>
          </a:xfrm>
          <a:prstGeom prst="rect">
            <a:avLst/>
          </a:prstGeom>
          <a:gradFill flip="none" rotWithShape="1">
            <a:gsLst>
              <a:gs pos="0">
                <a:srgbClr val="82D16B">
                  <a:alpha val="30000"/>
                </a:srgbClr>
              </a:gs>
              <a:gs pos="100000">
                <a:srgbClr val="59BB95">
                  <a:alpha val="43000"/>
                </a:srgbClr>
              </a:gs>
            </a:gsLst>
            <a:lin ang="2700000" scaled="1"/>
            <a:tileRect/>
          </a:gradFill>
          <a:ln w="6350" cap="rnd" cmpd="sng" algn="ctr">
            <a:solidFill>
              <a:srgbClr val="BCE4D3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kern="0" dirty="0" smtClean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1.2.</a:t>
            </a:r>
            <a:endParaRPr lang="ru-RU" kern="0" dirty="0"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V="1">
            <a:off x="350645" y="1690595"/>
            <a:ext cx="262318" cy="1498112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ounded Rectangle 117"/>
          <p:cNvSpPr/>
          <p:nvPr/>
        </p:nvSpPr>
        <p:spPr>
          <a:xfrm>
            <a:off x="1118221" y="3811512"/>
            <a:ext cx="10738877" cy="626701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72000" tIns="36000" rIns="72000" bIns="36000" rtlCol="0" anchor="t" anchorCtr="0">
            <a:spAutoFit/>
          </a:bodyPr>
          <a:lstStyle/>
          <a:p>
            <a:pPr>
              <a:defRPr/>
            </a:pPr>
            <a:r>
              <a:rPr lang="ru-RU" kern="0" dirty="0">
                <a:latin typeface="Cambria" panose="02040503050406030204" pitchFamily="18" charset="0"/>
                <a:ea typeface="Cambria" panose="02040503050406030204" pitchFamily="18" charset="0"/>
              </a:rPr>
              <a:t>Реализовать «Концепцию обеспечения безопасности дорожного движения с участием беспилотных ТС на дорогах общего пользования</a:t>
            </a:r>
            <a:r>
              <a:rPr lang="ru-RU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88856" y="3888547"/>
            <a:ext cx="540000" cy="439608"/>
          </a:xfrm>
          <a:prstGeom prst="rect">
            <a:avLst/>
          </a:prstGeom>
          <a:gradFill flip="none" rotWithShape="1">
            <a:gsLst>
              <a:gs pos="0">
                <a:srgbClr val="82D16B">
                  <a:alpha val="30000"/>
                </a:srgbClr>
              </a:gs>
              <a:gs pos="100000">
                <a:srgbClr val="59BB95">
                  <a:alpha val="43000"/>
                </a:srgbClr>
              </a:gs>
            </a:gsLst>
            <a:lin ang="2700000" scaled="1"/>
            <a:tileRect/>
          </a:gradFill>
          <a:ln w="6350" cap="rnd" cmpd="sng" algn="ctr">
            <a:solidFill>
              <a:srgbClr val="BCE4D3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kern="0" dirty="0" smtClean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1</a:t>
            </a:r>
            <a:r>
              <a:rPr lang="ru-RU" kern="0" dirty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.3</a:t>
            </a: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V="1">
            <a:off x="342963" y="1643569"/>
            <a:ext cx="262318" cy="215734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ounded Rectangle 117"/>
          <p:cNvSpPr/>
          <p:nvPr/>
        </p:nvSpPr>
        <p:spPr>
          <a:xfrm>
            <a:off x="1145322" y="4641042"/>
            <a:ext cx="10711776" cy="62670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72000" tIns="36000" rIns="72000" bIns="36000" rtlCol="0" anchor="t" anchorCtr="0">
            <a:spAutoFit/>
          </a:bodyPr>
          <a:lstStyle/>
          <a:p>
            <a:pPr>
              <a:defRPr/>
            </a:pPr>
            <a:r>
              <a:rPr lang="ru-RU" kern="0" dirty="0">
                <a:latin typeface="Cambria" panose="02040503050406030204" pitchFamily="18" charset="0"/>
                <a:ea typeface="Cambria" panose="02040503050406030204" pitchFamily="18" charset="0"/>
              </a:rPr>
              <a:t>Усовершенствовать законодательство и подзаконных акты в соответствии с планом мероприятий «</a:t>
            </a:r>
            <a:r>
              <a:rPr lang="ru-RU" kern="0" dirty="0" err="1">
                <a:latin typeface="Cambria" panose="02040503050406030204" pitchFamily="18" charset="0"/>
                <a:ea typeface="Cambria" panose="02040503050406030204" pitchFamily="18" charset="0"/>
              </a:rPr>
              <a:t>Автонет</a:t>
            </a:r>
            <a:r>
              <a:rPr lang="ru-RU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71934" y="4726605"/>
            <a:ext cx="540000" cy="439608"/>
          </a:xfrm>
          <a:prstGeom prst="rect">
            <a:avLst/>
          </a:prstGeom>
          <a:gradFill flip="none" rotWithShape="1">
            <a:gsLst>
              <a:gs pos="0">
                <a:srgbClr val="82D16B">
                  <a:alpha val="30000"/>
                </a:srgbClr>
              </a:gs>
              <a:gs pos="100000">
                <a:srgbClr val="59BB95">
                  <a:alpha val="43000"/>
                </a:srgbClr>
              </a:gs>
            </a:gsLst>
            <a:lin ang="2700000" scaled="1"/>
            <a:tileRect/>
          </a:gradFill>
          <a:ln w="6350" cap="rnd" cmpd="sng" algn="ctr">
            <a:solidFill>
              <a:srgbClr val="BCE4D3"/>
            </a:solidFill>
            <a:prstDash val="soli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kern="0" dirty="0" smtClean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1</a:t>
            </a:r>
            <a:r>
              <a:rPr lang="ru-RU" kern="0" dirty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.4</a:t>
            </a:r>
          </a:p>
        </p:txBody>
      </p:sp>
      <p:cxnSp>
        <p:nvCxnSpPr>
          <p:cNvPr id="115" name="Прямая соединительная линия 114"/>
          <p:cNvCxnSpPr>
            <a:endCxn id="103" idx="2"/>
          </p:cNvCxnSpPr>
          <p:nvPr/>
        </p:nvCxnSpPr>
        <p:spPr>
          <a:xfrm flipV="1">
            <a:off x="350645" y="1890295"/>
            <a:ext cx="262318" cy="779654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312812" y="761791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Автотранспорт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8" name="Группа 117"/>
          <p:cNvGrpSpPr/>
          <p:nvPr/>
        </p:nvGrpSpPr>
        <p:grpSpPr>
          <a:xfrm>
            <a:off x="342963" y="5678379"/>
            <a:ext cx="11591532" cy="626701"/>
            <a:chOff x="585767" y="5529440"/>
            <a:chExt cx="11591532" cy="769819"/>
          </a:xfrm>
        </p:grpSpPr>
        <p:sp>
          <p:nvSpPr>
            <p:cNvPr id="119" name="Rounded Rectangle 117"/>
            <p:cNvSpPr/>
            <p:nvPr/>
          </p:nvSpPr>
          <p:spPr>
            <a:xfrm>
              <a:off x="1335774" y="5529440"/>
              <a:ext cx="10841525" cy="76981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72000" tIns="36000" rIns="72000" bIns="36000" rtlCol="0" anchor="t" anchorCtr="0">
              <a:spAutoFit/>
            </a:bodyPr>
            <a:lstStyle/>
            <a:p>
              <a:pPr>
                <a:defRPr/>
              </a:pPr>
              <a:r>
                <a:rPr lang="ru-RU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Усовершенствовать законодательство и </a:t>
              </a:r>
              <a:r>
                <a:rPr lang="ru-RU" kern="0" dirty="0">
                  <a:latin typeface="Cambria" panose="02040503050406030204" pitchFamily="18" charset="0"/>
                  <a:ea typeface="Cambria" panose="02040503050406030204" pitchFamily="18" charset="0"/>
                </a:rPr>
                <a:t>подзаконные акты в соответствии с планом мероприятий «</a:t>
              </a:r>
              <a:r>
                <a:rPr lang="ru-RU" kern="0" dirty="0" err="1">
                  <a:latin typeface="Cambria" panose="02040503050406030204" pitchFamily="18" charset="0"/>
                  <a:ea typeface="Cambria" panose="02040503050406030204" pitchFamily="18" charset="0"/>
                </a:rPr>
                <a:t>Аэронет</a:t>
              </a:r>
              <a:r>
                <a:rPr lang="ru-RU" kern="0" dirty="0">
                  <a:latin typeface="Cambria" panose="02040503050406030204" pitchFamily="18" charset="0"/>
                  <a:ea typeface="Cambria" panose="02040503050406030204" pitchFamily="18" charset="0"/>
                </a:rPr>
                <a:t>»</a:t>
              </a: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585767" y="5644349"/>
              <a:ext cx="540000" cy="540000"/>
            </a:xfrm>
            <a:prstGeom prst="rect">
              <a:avLst/>
            </a:prstGeom>
            <a:gradFill flip="none" rotWithShape="1">
              <a:gsLst>
                <a:gs pos="0">
                  <a:srgbClr val="82D16B">
                    <a:alpha val="30000"/>
                  </a:srgbClr>
                </a:gs>
                <a:gs pos="100000">
                  <a:srgbClr val="59BB95">
                    <a:alpha val="43000"/>
                  </a:srgbClr>
                </a:gs>
              </a:gsLst>
              <a:lin ang="2700000" scaled="1"/>
              <a:tileRect/>
            </a:gradFill>
            <a:ln w="6350" cap="rnd" cmpd="sng" algn="ctr">
              <a:solidFill>
                <a:srgbClr val="BCE4D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kern="0" dirty="0" smtClean="0">
                  <a:latin typeface="Cambria" panose="02040503050406030204" pitchFamily="18" charset="0"/>
                  <a:ea typeface="Cambria" panose="02040503050406030204" pitchFamily="18" charset="0"/>
                  <a:cs typeface="Segoe UI Light" panose="020B0502040204020203" pitchFamily="34" charset="0"/>
                </a:rPr>
                <a:t>2</a:t>
              </a:r>
              <a:endParaRPr lang="ru-RU" kern="0" dirty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21" name="Прямоугольник 120"/>
          <p:cNvSpPr/>
          <p:nvPr/>
        </p:nvSpPr>
        <p:spPr>
          <a:xfrm>
            <a:off x="242649" y="5309047"/>
            <a:ext cx="272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Воздушный транспорт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65646" y="78797"/>
            <a:ext cx="11979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lvl="1" indent="-17463" algn="ctr"/>
            <a:r>
              <a:rPr lang="ru-RU" sz="28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М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ероприятия «Концепции регулирования робототехники и ИИ»</a:t>
            </a:r>
            <a:endParaRPr lang="ru-RU" sz="2800" b="1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04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Объект 3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Слайд think-cell" r:id="rId6" imgW="381" imgH="381" progId="TCLayout.ActiveDocument.1">
                  <p:embed/>
                </p:oleObj>
              </mc:Choice>
              <mc:Fallback>
                <p:oleObj name="Слайд think-cell" r:id="rId6" imgW="381" imgH="381" progId="TCLayout.ActiveDocument.1">
                  <p:embed/>
                  <p:pic>
                    <p:nvPicPr>
                      <p:cNvPr id="35" name="Объект 3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dirty="0">
              <a:solidFill>
                <a:schemeClr val="tx1"/>
              </a:solidFill>
              <a:latin typeface="Segoe UI" panose="020B0502040204020203" pitchFamily="34" charset="0"/>
              <a:ea typeface="+mj-ea"/>
              <a:cs typeface="+mj-cs"/>
              <a:sym typeface="Segoe UI" panose="020B0502040204020203" pitchFamily="34" charset="0"/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336582" y="3080237"/>
            <a:ext cx="1258674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336582" y="1398717"/>
            <a:ext cx="1258674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Прямоугольник 138"/>
          <p:cNvSpPr/>
          <p:nvPr/>
        </p:nvSpPr>
        <p:spPr>
          <a:xfrm>
            <a:off x="327552" y="604178"/>
            <a:ext cx="3984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Железнодорожный транспорт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427125" y="2970351"/>
            <a:ext cx="2552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Водный транспорт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316162" y="1154901"/>
            <a:ext cx="11529098" cy="4758438"/>
            <a:chOff x="556172" y="1885446"/>
            <a:chExt cx="10354143" cy="3891592"/>
          </a:xfrm>
        </p:grpSpPr>
        <p:sp>
          <p:nvSpPr>
            <p:cNvPr id="142" name="Прямоугольник 141"/>
            <p:cNvSpPr/>
            <p:nvPr/>
          </p:nvSpPr>
          <p:spPr>
            <a:xfrm>
              <a:off x="562387" y="1885446"/>
              <a:ext cx="540000" cy="540000"/>
            </a:xfrm>
            <a:prstGeom prst="rect">
              <a:avLst/>
            </a:prstGeom>
            <a:gradFill flip="none" rotWithShape="1">
              <a:gsLst>
                <a:gs pos="0">
                  <a:srgbClr val="82D16B">
                    <a:alpha val="30000"/>
                  </a:srgbClr>
                </a:gs>
                <a:gs pos="100000">
                  <a:srgbClr val="59BB95">
                    <a:alpha val="43000"/>
                  </a:srgbClr>
                </a:gs>
              </a:gsLst>
              <a:lin ang="2700000" scaled="1"/>
              <a:tileRect/>
            </a:gradFill>
            <a:ln w="6350" cap="rnd" cmpd="sng" algn="ctr">
              <a:solidFill>
                <a:srgbClr val="BCE4D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kern="0" dirty="0" smtClean="0">
                  <a:latin typeface="Cambria" panose="02040503050406030204" pitchFamily="18" charset="0"/>
                  <a:ea typeface="Cambria" panose="02040503050406030204" pitchFamily="18" charset="0"/>
                  <a:cs typeface="Segoe UI Light" panose="020B0502040204020203" pitchFamily="34" charset="0"/>
                </a:rPr>
                <a:t>3.1</a:t>
              </a:r>
              <a:endParaRPr lang="ru-RU" kern="0" dirty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562387" y="2600103"/>
              <a:ext cx="540000" cy="540000"/>
            </a:xfrm>
            <a:prstGeom prst="rect">
              <a:avLst/>
            </a:prstGeom>
            <a:gradFill flip="none" rotWithShape="1">
              <a:gsLst>
                <a:gs pos="0">
                  <a:srgbClr val="82D16B">
                    <a:alpha val="30000"/>
                  </a:srgbClr>
                </a:gs>
                <a:gs pos="100000">
                  <a:srgbClr val="59BB95">
                    <a:alpha val="43000"/>
                  </a:srgbClr>
                </a:gs>
              </a:gsLst>
              <a:lin ang="2700000" scaled="1"/>
              <a:tileRect/>
            </a:gradFill>
            <a:ln w="6350" cap="rnd" cmpd="sng" algn="ctr">
              <a:solidFill>
                <a:srgbClr val="BCE4D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kern="0" dirty="0" smtClean="0">
                  <a:latin typeface="Cambria" panose="02040503050406030204" pitchFamily="18" charset="0"/>
                  <a:ea typeface="Cambria" panose="02040503050406030204" pitchFamily="18" charset="0"/>
                  <a:cs typeface="Segoe UI Light" panose="020B0502040204020203" pitchFamily="34" charset="0"/>
                </a:rPr>
                <a:t>3</a:t>
              </a:r>
              <a:r>
                <a:rPr lang="ru-RU" kern="0" dirty="0" smtClean="0">
                  <a:latin typeface="Cambria" panose="02040503050406030204" pitchFamily="18" charset="0"/>
                  <a:ea typeface="Cambria" panose="02040503050406030204" pitchFamily="18" charset="0"/>
                  <a:cs typeface="Segoe UI Light" panose="020B0502040204020203" pitchFamily="34" charset="0"/>
                </a:rPr>
                <a:t>.2</a:t>
              </a:r>
              <a:endParaRPr lang="ru-RU" kern="0" dirty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574511" y="3942724"/>
              <a:ext cx="540000" cy="540000"/>
            </a:xfrm>
            <a:prstGeom prst="rect">
              <a:avLst/>
            </a:prstGeom>
            <a:gradFill flip="none" rotWithShape="1">
              <a:gsLst>
                <a:gs pos="0">
                  <a:srgbClr val="82D16B">
                    <a:alpha val="30000"/>
                  </a:srgbClr>
                </a:gs>
                <a:gs pos="100000">
                  <a:srgbClr val="59BB95">
                    <a:alpha val="43000"/>
                  </a:srgbClr>
                </a:gs>
              </a:gsLst>
              <a:lin ang="2700000" scaled="1"/>
              <a:tileRect/>
            </a:gradFill>
            <a:ln w="6350" cap="rnd" cmpd="sng" algn="ctr">
              <a:solidFill>
                <a:srgbClr val="BCE4D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kern="0" dirty="0">
                  <a:latin typeface="Cambria" panose="02040503050406030204" pitchFamily="18" charset="0"/>
                  <a:ea typeface="Cambria" panose="02040503050406030204" pitchFamily="18" charset="0"/>
                  <a:cs typeface="Segoe UI Light" panose="020B0502040204020203" pitchFamily="34" charset="0"/>
                </a:rPr>
                <a:t>4</a:t>
              </a:r>
              <a:endParaRPr lang="ru-RU" kern="0" dirty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endParaRPr>
            </a:p>
          </p:txBody>
        </p:sp>
        <p:sp>
          <p:nvSpPr>
            <p:cNvPr id="145" name="Rounded Rectangle 117"/>
            <p:cNvSpPr/>
            <p:nvPr/>
          </p:nvSpPr>
          <p:spPr>
            <a:xfrm>
              <a:off x="1335774" y="1918774"/>
              <a:ext cx="9537425" cy="62670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72000" tIns="36000" rIns="72000" bIns="36000" rtlCol="0" anchor="t" anchorCtr="0">
              <a:spAutoFit/>
            </a:bodyPr>
            <a:lstStyle/>
            <a:p>
              <a:pPr>
                <a:defRPr/>
              </a:pPr>
              <a:r>
                <a:rPr lang="ru-RU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Создать нормативные возможности функционирования </a:t>
              </a:r>
              <a:r>
                <a:rPr lang="ru-RU" kern="0" dirty="0">
                  <a:latin typeface="Cambria" panose="02040503050406030204" pitchFamily="18" charset="0"/>
                  <a:ea typeface="Cambria" panose="02040503050406030204" pitchFamily="18" charset="0"/>
                </a:rPr>
                <a:t>систем автоматического или дистанционного управления тяговым подвижным составом</a:t>
              </a:r>
            </a:p>
          </p:txBody>
        </p:sp>
        <p:sp>
          <p:nvSpPr>
            <p:cNvPr id="146" name="Rounded Rectangle 117"/>
            <p:cNvSpPr/>
            <p:nvPr/>
          </p:nvSpPr>
          <p:spPr>
            <a:xfrm>
              <a:off x="1335774" y="2510586"/>
              <a:ext cx="9537425" cy="73263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72000" tIns="36000" rIns="72000" bIns="36000" rtlCol="0" anchor="t" anchorCtr="0">
              <a:spAutoFit/>
            </a:bodyPr>
            <a:lstStyle/>
            <a:p>
              <a:pPr>
                <a:defRPr/>
              </a:pPr>
              <a:r>
                <a:rPr lang="ru-RU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Реализовать мероприятия, предусмотренные </a:t>
              </a:r>
              <a:r>
                <a:rPr lang="ru-RU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ДК выполнения </a:t>
              </a:r>
              <a:r>
                <a:rPr lang="ru-RU" kern="0" dirty="0">
                  <a:latin typeface="Cambria" panose="02040503050406030204" pitchFamily="18" charset="0"/>
                  <a:ea typeface="Cambria" panose="02040503050406030204" pitchFamily="18" charset="0"/>
                </a:rPr>
                <a:t>работ по нормативному обеспечению реализации мероприятий по внедрению систему управления движением железнодорожными подвижным составом в автоматическом режиме в период 2019-2022 г.</a:t>
              </a:r>
            </a:p>
          </p:txBody>
        </p:sp>
        <p:sp>
          <p:nvSpPr>
            <p:cNvPr id="147" name="Rounded Rectangle 117"/>
            <p:cNvSpPr/>
            <p:nvPr/>
          </p:nvSpPr>
          <p:spPr>
            <a:xfrm>
              <a:off x="1255624" y="3785506"/>
              <a:ext cx="9632799" cy="903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72000" tIns="36000" rIns="72000" bIns="36000" rtlCol="0" anchor="t" anchorCtr="0">
              <a:spAutoFit/>
            </a:bodyPr>
            <a:lstStyle/>
            <a:p>
              <a:pPr>
                <a:defRPr/>
              </a:pPr>
              <a:r>
                <a:rPr lang="ru-RU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Усовершенствовать законодательство и подзаконные акты в </a:t>
              </a:r>
              <a:r>
                <a:rPr lang="ru-RU" kern="0" dirty="0">
                  <a:latin typeface="Cambria" panose="02040503050406030204" pitchFamily="18" charset="0"/>
                  <a:ea typeface="Cambria" panose="02040503050406030204" pitchFamily="18" charset="0"/>
                </a:rPr>
                <a:t>соответствии с планом мероприятий «</a:t>
              </a:r>
              <a:r>
                <a:rPr lang="ru-RU" kern="0" dirty="0" err="1">
                  <a:latin typeface="Cambria" panose="02040503050406030204" pitchFamily="18" charset="0"/>
                  <a:ea typeface="Cambria" panose="02040503050406030204" pitchFamily="18" charset="0"/>
                </a:rPr>
                <a:t>Маринет</a:t>
              </a:r>
              <a:r>
                <a:rPr lang="ru-RU" kern="0" dirty="0">
                  <a:latin typeface="Cambria" panose="02040503050406030204" pitchFamily="18" charset="0"/>
                  <a:ea typeface="Cambria" panose="02040503050406030204" pitchFamily="18" charset="0"/>
                </a:rPr>
                <a:t>», в том числе  разработка и принятие проекта ФЗ о морской и речной технике с высокой степенью автоматизации </a:t>
              </a:r>
              <a:r>
                <a:rPr lang="ru-RU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управления</a:t>
              </a:r>
              <a:endParaRPr lang="ru-RU" kern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556172" y="5127482"/>
              <a:ext cx="540000" cy="540000"/>
            </a:xfrm>
            <a:prstGeom prst="rect">
              <a:avLst/>
            </a:prstGeom>
            <a:gradFill flip="none" rotWithShape="1">
              <a:gsLst>
                <a:gs pos="0">
                  <a:srgbClr val="82D16B">
                    <a:alpha val="30000"/>
                  </a:srgbClr>
                </a:gs>
                <a:gs pos="100000">
                  <a:srgbClr val="59BB95">
                    <a:alpha val="43000"/>
                  </a:srgbClr>
                </a:gs>
              </a:gsLst>
              <a:lin ang="2700000" scaled="1"/>
              <a:tileRect/>
            </a:gradFill>
            <a:ln w="6350" cap="rnd" cmpd="sng" algn="ctr">
              <a:solidFill>
                <a:srgbClr val="BCE4D3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kern="0" dirty="0">
                  <a:latin typeface="Cambria" panose="02040503050406030204" pitchFamily="18" charset="0"/>
                  <a:ea typeface="Cambria" panose="02040503050406030204" pitchFamily="18" charset="0"/>
                  <a:cs typeface="Segoe UI Light" panose="020B0502040204020203" pitchFamily="34" charset="0"/>
                </a:rPr>
                <a:t>5</a:t>
              </a:r>
              <a:endParaRPr lang="ru-RU" kern="0" dirty="0"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endParaRPr>
            </a:p>
          </p:txBody>
        </p:sp>
        <p:sp>
          <p:nvSpPr>
            <p:cNvPr id="149" name="Rounded Rectangle 117"/>
            <p:cNvSpPr/>
            <p:nvPr/>
          </p:nvSpPr>
          <p:spPr>
            <a:xfrm>
              <a:off x="1277516" y="5037965"/>
              <a:ext cx="9632799" cy="73907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72000" tIns="36000" rIns="72000" bIns="36000" rtlCol="0" anchor="t" anchorCtr="0">
              <a:spAutoFit/>
            </a:bodyPr>
            <a:lstStyle/>
            <a:p>
              <a:r>
                <a:rPr lang="ru-RU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Провести исследование </a:t>
              </a:r>
              <a:r>
                <a:rPr lang="ru-RU" kern="0" dirty="0">
                  <a:latin typeface="Cambria" panose="02040503050406030204" pitchFamily="18" charset="0"/>
                  <a:ea typeface="Cambria" panose="02040503050406030204" pitchFamily="18" charset="0"/>
                </a:rPr>
                <a:t>о порядке совершенствование законодательства для целей развития систем автоматизации управления гражданской техникой специального назначения (комбайны и тракторы, карьерные самосвалы, поливальные машины, снегоочистители, мусоровозы и т.д</a:t>
              </a:r>
              <a:r>
                <a:rPr lang="ru-RU" kern="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.)</a:t>
              </a:r>
              <a:endParaRPr lang="ru-RU" kern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50" name="Прямоугольник 149"/>
          <p:cNvSpPr/>
          <p:nvPr/>
        </p:nvSpPr>
        <p:spPr>
          <a:xfrm>
            <a:off x="316162" y="4655585"/>
            <a:ext cx="4576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Техника специального назначения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2" name="Прямая соединительная линия 151"/>
          <p:cNvCxnSpPr/>
          <p:nvPr/>
        </p:nvCxnSpPr>
        <p:spPr>
          <a:xfrm>
            <a:off x="336582" y="2117174"/>
            <a:ext cx="1258674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336582" y="4097497"/>
            <a:ext cx="1258674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5"/>
          <p:cNvSpPr/>
          <p:nvPr/>
        </p:nvSpPr>
        <p:spPr>
          <a:xfrm>
            <a:off x="102598" y="502739"/>
            <a:ext cx="11970066" cy="5950597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4000">
                  <a:srgbClr val="18C8A1"/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/>
          <a:lstStyle/>
          <a:p>
            <a:pPr algn="ctr">
              <a:spcAft>
                <a:spcPts val="30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12974" y="-1524"/>
            <a:ext cx="11979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lvl="1" indent="-17463" algn="ctr"/>
            <a:r>
              <a:rPr lang="ru-RU" sz="28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М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ероприятия «Концепции регулирования робототехники и ИИ»</a:t>
            </a:r>
            <a:endParaRPr lang="ru-RU" sz="2800" b="1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10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52" y="1340769"/>
            <a:ext cx="7173430" cy="48680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7408" y="188641"/>
            <a:ext cx="10369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Gt America Web"/>
              </a:rPr>
              <a:t>Какие категории роботов или сферы применения искусственного интеллекта нуждаются в законодательном регулировании уже сейчас</a:t>
            </a:r>
            <a:r>
              <a:rPr lang="ru-RU" b="1" dirty="0" smtClean="0">
                <a:solidFill>
                  <a:schemeClr val="tx2"/>
                </a:solidFill>
                <a:latin typeface="Gt America Web"/>
              </a:rPr>
              <a:t>?*</a:t>
            </a:r>
            <a:endParaRPr lang="ru-RU" b="1" i="0" dirty="0">
              <a:solidFill>
                <a:schemeClr val="tx2"/>
              </a:solidFill>
              <a:effectLst/>
              <a:latin typeface="Gt America Web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27848" y="6381328"/>
            <a:ext cx="81616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262627"/>
                </a:solidFill>
                <a:latin typeface="Gt America Web"/>
              </a:rPr>
              <a:t>*Опрос Исследовательского центра «</a:t>
            </a:r>
            <a:r>
              <a:rPr lang="ru-RU" sz="1500" b="1" dirty="0" err="1">
                <a:solidFill>
                  <a:srgbClr val="262627"/>
                </a:solidFill>
                <a:latin typeface="Gt America Web"/>
              </a:rPr>
              <a:t>Робоправо</a:t>
            </a:r>
            <a:r>
              <a:rPr lang="ru-RU" sz="1500" b="1" dirty="0">
                <a:solidFill>
                  <a:srgbClr val="262627"/>
                </a:solidFill>
                <a:latin typeface="Gt America Web"/>
              </a:rPr>
              <a:t>» февраль – май 2019 года</a:t>
            </a:r>
          </a:p>
        </p:txBody>
      </p:sp>
      <p:sp>
        <p:nvSpPr>
          <p:cNvPr id="10" name="AutoShape 2" descr="https://ptzgovorit.ru/sites/default/files/original_nodes/koncept-budii.jp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MhMW7kRpq69QUaym87W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KIMSOQZrGwGFQOxLUe.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KIMSOQZrGwGFQOxLUe.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1629</TotalTime>
  <Words>1374</Words>
  <Application>Microsoft Office PowerPoint</Application>
  <PresentationFormat>Широкоэкранный</PresentationFormat>
  <Paragraphs>179</Paragraphs>
  <Slides>14</Slides>
  <Notes>9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Calibri</vt:lpstr>
      <vt:lpstr>Cambria</vt:lpstr>
      <vt:lpstr>Century Gothic</vt:lpstr>
      <vt:lpstr>Courier New</vt:lpstr>
      <vt:lpstr>Gt America Web</vt:lpstr>
      <vt:lpstr>Palatino Linotype</vt:lpstr>
      <vt:lpstr>Rockwell</vt:lpstr>
      <vt:lpstr>Segoe UI</vt:lpstr>
      <vt:lpstr>Segoe UI Light</vt:lpstr>
      <vt:lpstr>Tahoma</vt:lpstr>
      <vt:lpstr>Times New Roman</vt:lpstr>
      <vt:lpstr>Wingdings</vt:lpstr>
      <vt:lpstr>Executive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Ан</dc:creator>
  <cp:lastModifiedBy>User</cp:lastModifiedBy>
  <cp:revision>71</cp:revision>
  <dcterms:created xsi:type="dcterms:W3CDTF">2017-12-18T09:47:24Z</dcterms:created>
  <dcterms:modified xsi:type="dcterms:W3CDTF">2019-09-24T20:27:05Z</dcterms:modified>
</cp:coreProperties>
</file>